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480" r:id="rId3"/>
    <p:sldId id="484" r:id="rId4"/>
    <p:sldId id="427" r:id="rId5"/>
    <p:sldId id="428" r:id="rId6"/>
    <p:sldId id="257" r:id="rId7"/>
    <p:sldId id="258" r:id="rId8"/>
    <p:sldId id="512" r:id="rId9"/>
    <p:sldId id="259" r:id="rId10"/>
    <p:sldId id="486" r:id="rId11"/>
    <p:sldId id="487" r:id="rId12"/>
    <p:sldId id="490" r:id="rId13"/>
    <p:sldId id="498" r:id="rId14"/>
    <p:sldId id="485" r:id="rId15"/>
    <p:sldId id="472" r:id="rId16"/>
    <p:sldId id="460" r:id="rId17"/>
    <p:sldId id="470" r:id="rId18"/>
    <p:sldId id="261" r:id="rId19"/>
    <p:sldId id="451" r:id="rId20"/>
    <p:sldId id="403" r:id="rId21"/>
    <p:sldId id="288" r:id="rId22"/>
    <p:sldId id="441" r:id="rId23"/>
    <p:sldId id="430" r:id="rId24"/>
    <p:sldId id="293" r:id="rId25"/>
    <p:sldId id="387" r:id="rId26"/>
    <p:sldId id="491" r:id="rId27"/>
    <p:sldId id="493" r:id="rId28"/>
    <p:sldId id="497" r:id="rId29"/>
    <p:sldId id="494" r:id="rId30"/>
    <p:sldId id="381" r:id="rId31"/>
    <p:sldId id="394" r:id="rId32"/>
    <p:sldId id="382" r:id="rId33"/>
    <p:sldId id="511" r:id="rId34"/>
    <p:sldId id="406" r:id="rId35"/>
    <p:sldId id="322" r:id="rId36"/>
    <p:sldId id="327" r:id="rId37"/>
    <p:sldId id="445" r:id="rId38"/>
    <p:sldId id="510" r:id="rId39"/>
    <p:sldId id="502" r:id="rId40"/>
    <p:sldId id="509" r:id="rId41"/>
    <p:sldId id="500" r:id="rId42"/>
    <p:sldId id="434" r:id="rId43"/>
    <p:sldId id="499" r:id="rId44"/>
    <p:sldId id="508" r:id="rId45"/>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B1FF"/>
    <a:srgbClr val="5BB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767" autoAdjust="0"/>
  </p:normalViewPr>
  <p:slideViewPr>
    <p:cSldViewPr>
      <p:cViewPr varScale="1">
        <p:scale>
          <a:sx n="91" d="100"/>
          <a:sy n="91" d="100"/>
        </p:scale>
        <p:origin x="2184" y="96"/>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5" Type="http://schemas.openxmlformats.org/officeDocument/2006/relationships/image" Target="../media/image77.wmf"/><Relationship Id="rId4"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0FA6C969-0525-4483-9FEB-EB7925A5FD7D}" type="datetimeFigureOut">
              <a:rPr lang="en-NZ" smtClean="0"/>
              <a:t>20/02/2020</a:t>
            </a:fld>
            <a:endParaRPr lang="en-NZ"/>
          </a:p>
        </p:txBody>
      </p:sp>
      <p:sp>
        <p:nvSpPr>
          <p:cNvPr id="4" name="Footer Placeholder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9B969F10-6F19-4E27-9443-3406D5EE0322}" type="slidenum">
              <a:rPr lang="en-NZ" smtClean="0"/>
              <a:t>‹#›</a:t>
            </a:fld>
            <a:endParaRPr lang="en-NZ"/>
          </a:p>
        </p:txBody>
      </p:sp>
    </p:spTree>
    <p:extLst>
      <p:ext uri="{BB962C8B-B14F-4D97-AF65-F5344CB8AC3E}">
        <p14:creationId xmlns:p14="http://schemas.microsoft.com/office/powerpoint/2010/main" val="85560139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2226.01904" units="1/cm"/>
          <inkml:channelProperty channel="Y" name="resolution" value="3561.63013" units="1/cm"/>
          <inkml:channelProperty channel="F" name="resolution" value="2.84167" units="1/cm"/>
        </inkml:channelProperties>
      </inkml:inkSource>
      <inkml:timestamp xml:id="ts0" timeString="2015-07-30T04:21:54.409"/>
    </inkml:context>
    <inkml:brush xml:id="br0">
      <inkml:brushProperty name="width" value="0.04667" units="cm"/>
      <inkml:brushProperty name="height" value="0.04667" units="cm"/>
      <inkml:brushProperty name="color" value="#3165BB"/>
      <inkml:brushProperty name="fitToCurve" value="1"/>
    </inkml:brush>
  </inkml:definitions>
  <inkml:traceGroup>
    <inkml:annotationXML>
      <emma:emma xmlns:emma="http://www.w3.org/2003/04/emma" version="1.0">
        <emma:interpretation id="{0FC2C4B8-1C9D-47FF-8315-3026FBC6A788}" emma:medium="tactile" emma:mode="ink">
          <msink:context xmlns:msink="http://schemas.microsoft.com/ink/2010/main" type="inkDrawing" rotatedBoundingBox="7619,5374 11748,5671 11615,7518 7486,7220" hotPoints="11834,6417 9608,7431 7323,6556 9550,5542" semanticType="enclosure" shapeName="Ellipse"/>
        </emma:interpretation>
      </emma:emma>
    </inkml:annotationXML>
    <inkml:trace contextRef="#ctx0" brushRef="#br0">2337 170 62,'23'-15'55,"3"-3"-26,-26 4 3,0 4 0,0 0-2,0 2-6,0 1-8,0 1-6,-11-1-1,-15 3-4,0-2 7,-6 6-4,6-8 0,-6 8-2,1-4 1,-10 1-3,4 0-1,-15-4 4,8 3-5,-13 1-2,-1-1 2,0 2-2,1 2 2,5-5 2,0-2-3,-6 4-1,1 3 1,-1 0-1,0 0 0,6 0 0,15 0-1,2 0-1,12 0 2,-3 0 2,0 0-2,6 0 1,0 0 0,2 0-1,-8 0 0,-5 0-1,-1 0 1,-3 3 0,24-3 0,-1 4-1,-2-4 1,2 3 0,-2-3-1,2 7-4,-8 0 5,0 1-1,-6-2 5,-6 1-3,15 1 0,-3-2-1,0 1 0,2-1 0,4 1-4,2-3 4,4 0 3,-4 6-3,-8-6 0,3-1 1,-3 4 0,-6-4-1,14 1 0,-8-2 1,8 3 0,-2-5-1,-6 4 0,2 2 0,-2-2 0,-6 6 1,6-3-2,-3 7 0,3-3 1,-6-5-2,0 1 1,6-3 1,-6 2 1,3 5-1,2-1 0,1 4 1,9-2-1,-4-3-2,10-6 2,-1 4 1,0 0-3,6 4-1,-14-1 7,8 1-2,-6-2-2,-8 5 1,6 4 0,-4-1-1,4 1 0,2 2 1,7-2-1,-4-2-3,3-1 1,6 6 3,0-4 2,0 4-2,0-4 1,-6 4-2,1 0 1,-4 0 0,-3 0-1,1 4-1,-4-2 1,-5-2 0,9 3 1,5-3-1,-8-5 0,8 3 0,0-2 0,0-3 0,-2-1 1,8-2-1,0 3 0,0-4 0,-6 1 0,6-1-1,-6 5 1,6-2 0,-6 9 1,-2 1-1,8 1 0,0 1 0,0 3-2,0-1 2,0 1 2,0 0 0,0 0 2,0-5-2,0-5 0,0-1-1,0-3-1,0 3-1,0 4 2,0 3 1,0 4-1,0 0 0,0 3 2,0-3-3,8-4 0,18-3-2,-3-4 5,3 1 1,0-1-5,0 0 3,0 0 0,0 1 1,0-1-5,12 1 4,-7 2-2,15 1 1,1-4-1,-4 5 1,9-6-2,0 2 2,5-4 0,7 0-2,-1-4 3,-5 1-2,0-1 2,-6-3-2,-6-4 0,-15 5 0,1-5-2,0 1 3,-6-1 0,-6 0-1,-3-3 3,4 2-3,-1 3 0,17-2 0,9 1 0,6 3-3,-3 0 6,9 0-3,-12 0 0,6-1 1,-9 5-2,4-3 1,-10-2 0,-11-3 0,0 1 0,-6-1 0,6 0 0,6-3-3,5 4 6,9-4-2,6 4-1,-3-4 0,9 4 0,0-4 1,-6 0-1,5 3-1,-5-3 1,-14 0 1,2 0-1,-8 0 1,-6 0-1,6 0 1,-1 0 1,1 0-1,14 0-1,6 0 0,-3 0-1,9-7 2,0-4 1,-7 1-4,-4 0 2,-4 6 2,-8-3-2,-12 3 1,-3-2 2,-6 2-3,-2 1 2,2 3-1,3-3 1,-2-1-2,2-3 1,3 4 0,18-5-2,-4 5 1,4-4 0,-6 1 0,-1-1 0,7-1-1,-12 1 1,0-1 1,-6 6-1,6-1 0,0 0 1,0-5-2,6 1 2,-1 0-1,1-3 0,6 0 0,-12-1 0,0 0 0,-6 2 0,0-2 1,-3 4-1,-2 3 0,2-3 0,-3 1 0,7 3 0,-4-5 0,9 1 0,0 0 0,0-3 0,0-4 0,0 0 1,0 1-1,-15-5-1,9 2 1,-8-3 1,8 3 0,0 1-1,-8 1 0,8 2 1,-3-3 0,-8 0-1,8 2 2,-11-5-1,3 1 2,2 0 0,4-4 1,-4-4-1,-5 1 2,8 0-4,-2-3 0,-6 2 1,8 1 1,-2-3 2,2 2-2,-8 1 0,0-4-3,-6 3 3,0 1 0,0-3 2,0 2 4,0 1-4,0 4-2,0-2 2,0 6-2,0-6-2,0 5 0,0 0 2,0 1-1,0-3-2,0 0 1,0-7-2,-6 2 1,-6 0 0,4-4 0,-4 3 1,-2-2 0,2 3-2,1 2 3,2 6 1,-8-2-1,2-2 0,4 5-2,-4 0 1,4 6 0,5 2-1,-3-3 1,-2-4-1,-4-4 0,-2 4 0,-9 1 0,-6-5-1,1 5-3,-10-5 4,4 4-1,5 1 0,0 2 2,1 0-1,-4-3 0,3 1 5,6 2-4,-5 1 0,-7 0 0,-8-5 0,-6 2 0,-6-5-1,1-2 0,8 2 1,2 9-2,10-2 1,11 4 0,-6 0 0,12 0 0,0 0 1,-6 4 0,0-4-1,-6 0-1,6 7 1,3-4 0,-3 0-1,-8 4 0,2-3 1,6 3 1,-12 0-1,1-4 1,-9 4-1,-6 0 0,3 0 0,3 0-1,8 0 1,12 0 1,6 0 0,8 0-2,4 0 1,2 0 1,-5 0-2,2 0 2,-14 0-1,3 0 0,-6 0 0,-6 0 0,-8 0 0,8 0 1,0 0 0,6 0 0,0 0 0,3 0 1,-3-2-2,12 2 1,2-4-1,4 1 1,8 3-1,0 0 2,0 0-2,0 0-2,0 0-5,0 0-15,0 38-30,0 6-106</inkml:trace>
  </inkml:traceGroup>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2226.01904" units="1/cm"/>
          <inkml:channelProperty channel="Y" name="resolution" value="3561.63013" units="1/cm"/>
          <inkml:channelProperty channel="F" name="resolution" value="2.84167" units="1/cm"/>
        </inkml:channelProperties>
      </inkml:inkSource>
      <inkml:timestamp xml:id="ts0" timeString="2015-07-30T04:22:35.523"/>
    </inkml:context>
    <inkml:brush xml:id="br0">
      <inkml:brushProperty name="width" value="0.04667" units="cm"/>
      <inkml:brushProperty name="height" value="0.04667" units="cm"/>
      <inkml:brushProperty name="color" value="#177D36"/>
      <inkml:brushProperty name="fitToCurve" value="1"/>
    </inkml:brush>
  </inkml:definitions>
  <inkml:traceGroup>
    <inkml:annotationXML>
      <emma:emma xmlns:emma="http://www.w3.org/2003/04/emma" version="1.0">
        <emma:interpretation id="{64784EB5-2712-4457-980D-EC2823E2C98E}" emma:medium="tactile" emma:mode="ink">
          <msink:context xmlns:msink="http://schemas.microsoft.com/ink/2010/main" type="inkDrawing" rotatedBoundingBox="7412,7174 11372,7398 11276,9107 7315,8883" hotPoints="11633,8413 9385,9025 7274,8040 9522,7428" semanticType="enclosure" shapeName="Ellipse"/>
        </emma:interpretation>
      </emma:emma>
    </inkml:annotationXML>
    <inkml:trace contextRef="#ctx0" brushRef="#br0">2186 2 89,'0'0'44,"0"-3"-37,-15 3 15,-17 0 23,27 0-4,5 0-21,0 0-11,0 0 22,0 0 6,0 0-3,-47 0-16,-22 0 1,-14 0-10,-27 0-9,21 10-2,11 1 8,8-4-6,19 0 2,-7-4-2,6 0 1,9 1 1,2-1-1,15 0 1,-11 5-1,-1-1-2,-8 3 1,-6 0-1,-5 1 2,5 0-1,8-5 1,4 1-1,3 1 1,5-2-1,-14 1 0,2-3 0,4 2 1,2 1 0,1-3 1,5 3-2,6 0-2,0 0 1,0 3 0,0 1-1,0-3 2,-5 0 0,-1 3 1,0 3-1,-8 0 0,2 0 0,7 4 0,5-5-2,6-2 1,8-4 0,-2-3 1,2-1 1,6 3 0,-8-3-1,-6 5 1,2 1 0,-2 2-1,-6 0 0,0-1-1,0 5 2,9 1-2,-3 5-2,14 4-5,0-1 1,6 2 6,0 0 0,0-6-5,0-2 0,0-1 13,0 1 2,0 2-4,0 2-4,0-3-1,0 6 2,0 3 3,0 0-2,0-1 1,0-3-2,0-2-1,0 2 1,0-2 0,0-3 0,0 5-2,0-2 3,0 2-2,0-3-1,0 3 1,0 1-4,0-1 3,0 0-2,12 0 2,8-3 3,-8-1-1,2-5-1,-3-5-1,-5 0 1,3-3 0,-3 0-1,-1 4 1,-5 2-2,6-1 1,9 4 1,-4 5-1,9-1 1,6 2-1,0-2 2,-3-2-2,18-1 0,-10 0-2,7-3 0,14 4 3,-6-4 2,-3-1 0,3-2-3,-14 3 3,-6-4-1,-6 0-3,-8 2 1,2-7 0,4 2-1,-4 0 2,12 1 0,6-5-1,5 5 0,9 1 6,3-2-2,-8 4-3,2 3-2,-3-1 0,4 5 1,-4-1 1,-8-3 0,11-3-1,-3-4 2,4-7 0,13 2-4,-5-2 2,6 0 5,0 0-4,-6 0 2,-15 0-2,-2 0-1,-4 0 0,1 0-1,0 0 0,0 0 2,5 0-1,3 0 1,4 0-1,8 0 2,5 0-2,-5-2 1,-6-5-1,-8 0 0,-6 7 0,-1-4 0,1 4 0,8 0 0,-2 0-1,14 0 1,-9 0 0,3 0 0,0 0 0,-2 0 1,8 0-1,-6 0 0,-3 0 1,3-3-2,-8 3 2,-7 0-2,10-4 1,-4 0 0,1 1 1,-6-1-1,2 4 0,-2-2 0,-6 2 0,6-5 1,-1 3-1,1-7 0,6 7 0,2-5 0,-14 3 0,-3-3 1,-3 7-1,6-2 0,0-2-1,6 1 1,5-8 0,-2 4 1,2-4-1,1-2 1,8-2-1,-8 1 1,2 1-1,-17 6 0,-3 0-1,-5 3 1,-10 1 1,7 0-1,2-1 0,4 0 0,2 1-1,-6 0 1,4-4 0,2 0 1,6-3-1,-9-1 0,3 0 1,0-2 0,-14 2 0,9 1 0,-10-1 1,1 1 0,0 0-2,8-1 0,-2 1 1,-6 0-1,2-2 1,-8 2 0,6 4 0,-6-1-1,6 0 1,-6-4-1,6-2 0,-6 0 1,5-2-1,-5 1 1,9 7 1,-3 0 2,-6 0-4,0 0 0,6-3 0,-6 3 1,0-4-1,0-2-1,0 2 2,0-2 1,0-5 2,0 4 2,0-3-4,0 0-1,0 0 1,0-5 0,0 6 2,0-2 1,0 1-3,0-1-1,0 0-1,0 1 0,0 3-1,0 5 2,0-2-5,0 0 4,0 0 0,-6-2-1,-9-1 2,10 1 1,-7-1 0,-2-1-1,14-2-1,-6 3 1,0-3-1,0 0 0,-14 3 2,9 0-3,-4 0-2,-5 1 0,8-2 2,-2 5 0,2 0 4,1-1 0,-4 0-2,4 1 0,2-3 0,-2-5 0,-1 1-2,-8-4 1,0 0 3,-6 4-5,0 3 1,0-4-1,-6 8 0,6 0 5,9-1-2,3 2 2,-4-2 0,4-3-1,2 3 0,-2 4 0,2-4-2,-8 2 2,0-2-3,-3 2-1,-3-2 0,0 0-1,-14 0 4,8 2 0,6-2-1,-6-3 2,0 0-2,-5 0 2,-9 1-2,3-1-1,-4 3 0,-5 4 0,21 4-1,-1 0 3,12 3-2,2-4 2,4 4-1,-6-4 1,8 1 0,-14 0-1,0 3 0,-5-4-1,-7 4 1,12 0-1,-5 0 0,10 0 1,1 0-1,9 0 1,5 0 0,-3 0 0,3 0 1,-5 0 0,-4 0-1,-2 0 0,-9 0 1,12 0-1,-4 0 0,4 0 1,2 0 0,-2-4 1,3 1-1,-10-4 0,-5 4-1,0-4 1,-5 0-2,-1 4 2,0-5-2,1 1 0,5 3 1,5 2 0,10-2 1,-9 1 0,-1-4 1,-5-1 0,3-2 0,-11 0 2,2-5-1,0 5-1,1-3 0,10 6-1,10-1 1,-4 8-1,15 0-1,-5 0 0,5 0 0,0 0-1,0 0 1,0 0-2,0 0 2,0-3-3,0 3-12,0 0-8,0 0-21,20 0-76,69 3-71</inkml:trace>
  </inkml:traceGroup>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2226.01904" units="1/cm"/>
          <inkml:channelProperty channel="Y" name="resolution" value="3561.63013" units="1/cm"/>
          <inkml:channelProperty channel="F" name="resolution" value="2.84167" units="1/cm"/>
        </inkml:channelProperties>
      </inkml:inkSource>
      <inkml:timestamp xml:id="ts0" timeString="2015-07-30T04:22:45.203"/>
    </inkml:context>
    <inkml:brush xml:id="br0">
      <inkml:brushProperty name="width" value="0.04667" units="cm"/>
      <inkml:brushProperty name="height" value="0.04667" units="cm"/>
      <inkml:brushProperty name="color" value="#ED1C24"/>
      <inkml:brushProperty name="fitToCurve" value="1"/>
    </inkml:brush>
  </inkml:definitions>
  <inkml:traceGroup>
    <inkml:annotationXML>
      <emma:emma xmlns:emma="http://www.w3.org/2003/04/emma" version="1.0">
        <emma:interpretation id="{9812AA36-2261-45FC-B35E-287EB3FE6A7B}" emma:medium="tactile" emma:mode="ink">
          <msink:context xmlns:msink="http://schemas.microsoft.com/ink/2010/main" type="inkDrawing" rotatedBoundingBox="7515,8969 11446,9294 11285,11232 7355,10906" hotPoints="11579,10048 9378,11045 7165,10076 9366,9078" semanticType="enclosure" shapeName="Ellipse"/>
        </emma:interpretation>
      </emma:emma>
    </inkml:annotationXML>
    <inkml:trace contextRef="#ctx0" brushRef="#br0">1417 25 30,'0'-6'51,"6"-5"-46,0 11 28,-1-3 14,4 3-9,-9 0-9,0-5 5,0 5-2,0 0-7,0 0-8,0 0 1,0 0-7,0 0-1,-20 0 2,-32 0-8,-12 0-4,-8 5 5,9-2-2,-6 4 0,-9-3-2,0-1 0,14-3-1,1 3 0,5 0 0,6 7-2,-11 5 2,11-1-2,6 3-2,3 4 2,17-10 3,0 3-2,6-8 2,-1 5-1,10-4 0,-9-1 1,2 5-1,-2 3 0,-12 4-1,1-2 1,-10 8 1,10 5-2,-1-2 1,6 8-1,6-4-1,8 4 1,6-4 1,6 1-2,0-8 2,0-4 0,0 5 0,0 2 0,0 0 0,0 5 2,-5-1-2,-4-1 0,3-1 0,0-8 0,1 0 0,-4-4 0,9-3 0,-6 3 0,-5 5 1,5-2 1,-9 7-1,10 2-1,-10 2 1,10 0-1,-1 4 0,6 3 0,0-4 0,0-2 0,0-1 1,0 1-1,0-1 1,0 0 0,6 4-1,14-1 3,6 7-1,5 1 0,7 0 4,2-1-4,9 1 0,9-1-1,20-2 2,0-5 1,-9-2-1,3-4 0,-8-1-2,-7-3-1,-5-3 2,0 1-2,-9-9 0,9-3 0,6 5 1,5-5-1,15-4 4,12 1 1,-1-1-4,9-6 0,3 0 1,3 0-1,-9 0 2,3 0-3,-8 0 2,-7 0-2,-14 0 0,4 0 1,-10 0-1,1 0-1,-4 0 2,-11 0-1,-9 0 1,-8 0-1,0 0 0,-6 0 2,11 0-4,4 0 4,8-6-1,3-1-4,0-3 7,11-1-3,1 1-2,2 0 2,-14-1-1,-9 1 0,-5 3 0,-4-3 1,-2 3-1,0 1 1,-1-2-1,1 0 1,14-1-1,-2 2-1,7-1 1,-4 2 0,-4-2-1,9 2 2,-6-5 0,12-2-1,-15-1 0,3-4 1,-20-2 3,0-2-3,-9 2 1,3-4-1,1 3-1,-4-1 1,-3-2 0,12 4-1,-8-4 0,8-1 0,-6 1 0,-9 3 1,4 1-2,-9-1 2,-1-4-1,10 2 0,-10-5 0,7-4 0,-3 1 3,-9-4-3,0 1 0,0-1-2,0 4 4,0 3 5,0 3-1,0 1-3,0 4 7,-9 2-6,9 5-3,-6-5 1,0 0-2,1-2 1,-10 0 0,4-5 1,5 4 0,-3 0 2,-8 1-5,11-1 2,-2-4-1,-4-2 0,6 3 2,-2-5-4,-10 5 4,13 1-2,-10 1 0,9 2 1,1 2 0,-4-2-2,3-3 2,0 7-1,1-5 0,-16-3-1,1 4 1,3-9 1,-3 9-2,0 0 1,2-2 1,-2 2-1,9-2 0,-10-2 0,1 7 0,0-4 1,-3 1-1,-3 2 0,0 1 3,-6 0-4,-8-1 3,-3 4-3,-4 0 1,4 1 0,-3 6-1,9 3 1,2 1-2,3-2 2,-11 3 0,3 2 2,-9 0-5,2 0 3,10 0-1,5 0 1,-2 0 0,8 0-1,2 0 2,4 0-1,-11 0 2,5 0 0,-12 0-2,-2 0 1,-4 0 4,-7 0-5,4 0 0,4 0 0,17 0 0,12 0 1,-4 0-1,4 0 1,-12 0 0,0 0-1,-6 0-1,6 0 2,9 0-2,-9 0 2,6 2-1,-6 3-1,-6-2 1,1-3 1,-10 0-1,4 0 0,-1 0 0,-2 0 0,17 0 1,-3 0-1,0 0 0,6 4 0,-6-1 0,0-3-1,0 4 1,0-4 0,3 3 1,3-3-1,-1 3 2,16 1 2,-1-4 1,-20 0-1,0 0-1,-20 0 1,2 0-4,4 0 2,-9 0-2,9 3 0,8 1 0,12-4 0,8 2-1,-8 6 0,3-4-2,-9 3 3,11-1 0,10-6 2,5 4-2,0-4 0,0 0 0,-6 0 1,6 0-1,0 3 0,-6-3 0,-8 8-3,-7-5 3,4 0-1,-3 1-3,8-4-1,12 0-8,0 7-21,0-1-49,12-2-117</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1B1BF693-A141-4000-A091-F5771578C49B}" type="datetimeFigureOut">
              <a:rPr lang="en-US" smtClean="0"/>
              <a:t>2/20/2020</a:t>
            </a:fld>
            <a:endParaRPr lang="en-US"/>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B8527869-CED5-43CC-B1C9-7A6441B80A12}" type="slidenum">
              <a:rPr lang="en-US" smtClean="0"/>
              <a:t>‹#›</a:t>
            </a:fld>
            <a:endParaRPr lang="en-US"/>
          </a:p>
        </p:txBody>
      </p:sp>
    </p:spTree>
    <p:extLst>
      <p:ext uri="{BB962C8B-B14F-4D97-AF65-F5344CB8AC3E}">
        <p14:creationId xmlns:p14="http://schemas.microsoft.com/office/powerpoint/2010/main" val="283064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a:t>
            </a:fld>
            <a:endParaRPr lang="en-US"/>
          </a:p>
        </p:txBody>
      </p:sp>
    </p:spTree>
    <p:extLst>
      <p:ext uri="{BB962C8B-B14F-4D97-AF65-F5344CB8AC3E}">
        <p14:creationId xmlns:p14="http://schemas.microsoft.com/office/powerpoint/2010/main" val="1218638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5F571-AC2B-4B22-8CD6-FEF1059FFB0B}" type="slidenum">
              <a:rPr lang="en-US" altLang="en-US"/>
              <a:pPr/>
              <a:t>27</a:t>
            </a:fld>
            <a:endParaRPr lang="en-US" alt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commonly used matrix operations in machine learning (and computer graphics)</a:t>
            </a:r>
            <a:endParaRPr lang="en-NZ" dirty="0"/>
          </a:p>
          <a:p>
            <a:endParaRPr lang="en-US" altLang="en-US" dirty="0"/>
          </a:p>
        </p:txBody>
      </p:sp>
    </p:spTree>
    <p:extLst>
      <p:ext uri="{BB962C8B-B14F-4D97-AF65-F5344CB8AC3E}">
        <p14:creationId xmlns:p14="http://schemas.microsoft.com/office/powerpoint/2010/main" val="266910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29</a:t>
            </a:fld>
            <a:endParaRPr lang="en-US"/>
          </a:p>
        </p:txBody>
      </p:sp>
    </p:spTree>
    <p:extLst>
      <p:ext uri="{BB962C8B-B14F-4D97-AF65-F5344CB8AC3E}">
        <p14:creationId xmlns:p14="http://schemas.microsoft.com/office/powerpoint/2010/main" val="4257301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CA6C048-5298-4E4B-9104-BCDAB310E5B4}" type="slidenum">
              <a:rPr lang="en-GB" altLang="en-US" smtClean="0"/>
              <a:pPr eaLnBrk="1" hangingPunct="1"/>
              <a:t>30</a:t>
            </a:fld>
            <a:endParaRPr lang="en-GB" altLang="en-US"/>
          </a:p>
        </p:txBody>
      </p:sp>
      <p:sp>
        <p:nvSpPr>
          <p:cNvPr id="48131" name="Slide Image Placeholder 1"/>
          <p:cNvSpPr>
            <a:spLocks noGrp="1" noRot="1" noChangeAspect="1" noTextEdit="1"/>
          </p:cNvSpPr>
          <p:nvPr>
            <p:ph type="sldImg"/>
          </p:nvPr>
        </p:nvSpPr>
        <p:spPr>
          <a:ln/>
        </p:spPr>
      </p:sp>
      <p:sp>
        <p:nvSpPr>
          <p:cNvPr id="4813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cs typeface="Arial" pitchFamily="34" charset="0"/>
            </a:endParaRPr>
          </a:p>
        </p:txBody>
      </p:sp>
      <p:sp>
        <p:nvSpPr>
          <p:cNvPr id="48133" name="Slide Number Placeholder 3"/>
          <p:cNvSpPr txBox="1">
            <a:spLocks noGrp="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DEFB31DE-A88B-4307-8EC7-E24BB9F4BBF5}" type="slidenum">
              <a:rPr lang="en-GB" altLang="en-US" sz="1200">
                <a:ea typeface="MS PGothic" pitchFamily="34" charset="-128"/>
              </a:rPr>
              <a:pPr algn="r" eaLnBrk="1" hangingPunct="1"/>
              <a:t>30</a:t>
            </a:fld>
            <a:endParaRPr lang="en-GB" altLang="en-US" sz="1200">
              <a:ea typeface="MS PGothic" pitchFamily="34" charset="-128"/>
            </a:endParaRPr>
          </a:p>
        </p:txBody>
      </p:sp>
    </p:spTree>
    <p:extLst>
      <p:ext uri="{BB962C8B-B14F-4D97-AF65-F5344CB8AC3E}">
        <p14:creationId xmlns:p14="http://schemas.microsoft.com/office/powerpoint/2010/main" val="1699363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31</a:t>
            </a:fld>
            <a:endParaRPr lang="en-US"/>
          </a:p>
        </p:txBody>
      </p:sp>
    </p:spTree>
    <p:extLst>
      <p:ext uri="{BB962C8B-B14F-4D97-AF65-F5344CB8AC3E}">
        <p14:creationId xmlns:p14="http://schemas.microsoft.com/office/powerpoint/2010/main" val="2575252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simplest possible class of neural network, one with only an input layer and an output layer. Such a network simply tries to separate the two classes of data by dividing them with a line. Modern neural networks generally have multiple layers between their input and output, called “hidden” layers. At the very least, they have one. We can visualize the behavior of this network by looking at what it does to different points in its domain. It separates the data with a more complicated curve than a line.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apply the same technique to understand more complicated networks. For example, a network that classifies two spirals that are slightly entangled, using four hidden layers. Over time, we can see it shift from the “raw” representation to higher level ones it has learned in order to classify the data. While the spirals are originally entangled, by the end they are linearly separable.</a:t>
            </a:r>
          </a:p>
          <a:p>
            <a:br>
              <a:rPr lang="en-US" dirty="0"/>
            </a:br>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33</a:t>
            </a:fld>
            <a:endParaRPr lang="en-US"/>
          </a:p>
        </p:txBody>
      </p:sp>
    </p:spTree>
    <p:extLst>
      <p:ext uri="{BB962C8B-B14F-4D97-AF65-F5344CB8AC3E}">
        <p14:creationId xmlns:p14="http://schemas.microsoft.com/office/powerpoint/2010/main" val="146655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445545D-5CD3-4A39-BAB1-AB6E2B2C64D1}" type="slidenum">
              <a:rPr lang="en-US" altLang="en-US" smtClean="0"/>
              <a:pPr eaLnBrk="1" hangingPunct="1"/>
              <a:t>34</a:t>
            </a:fld>
            <a:endParaRPr lang="en-US" altLang="en-US"/>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72029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BFABF1-22A7-4BE5-94AC-9D2AE991C3CE}" type="slidenum">
              <a:rPr lang="en-US" altLang="en-US" smtClean="0"/>
              <a:pPr eaLnBrk="1" hangingPunct="1"/>
              <a:t>35</a:t>
            </a:fld>
            <a:endParaRPr lang="en-US" alt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94269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726A1A6-E857-493C-9A82-BC7794135963}" type="slidenum">
              <a:rPr lang="en-US" altLang="en-US" smtClean="0"/>
              <a:pPr eaLnBrk="1" hangingPunct="1"/>
              <a:t>36</a:t>
            </a:fld>
            <a:endParaRPr lang="en-US" altLang="en-US"/>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05937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E6C3F5B-1910-4947-A45E-D01F0797F86F}" type="slidenum">
              <a:rPr lang="en-US" altLang="en-US" smtClean="0"/>
              <a:pPr eaLnBrk="1" hangingPunct="1"/>
              <a:t>37</a:t>
            </a:fld>
            <a:endParaRPr lang="en-US" alt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4920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Not essential notes:</a:t>
            </a:r>
          </a:p>
          <a:p>
            <a:pPr marL="285750" indent="-285750" eaLnBrk="1" hangingPunct="1">
              <a:buFont typeface="Arial" panose="020B0604020202020204" pitchFamily="34" charset="0"/>
              <a:buChar char="•"/>
            </a:pPr>
            <a:r>
              <a:rPr lang="fr-BE" altLang="en-US" dirty="0"/>
              <a:t>For a matrix to </a:t>
            </a:r>
            <a:r>
              <a:rPr lang="fr-BE" altLang="en-US" dirty="0" err="1"/>
              <a:t>be</a:t>
            </a:r>
            <a:r>
              <a:rPr lang="fr-BE" altLang="en-US" dirty="0"/>
              <a:t> </a:t>
            </a:r>
            <a:r>
              <a:rPr lang="fr-BE" altLang="en-US" dirty="0" err="1"/>
              <a:t>invertible</a:t>
            </a:r>
            <a:r>
              <a:rPr lang="fr-BE" altLang="en-US" dirty="0"/>
              <a:t>, </a:t>
            </a:r>
            <a:r>
              <a:rPr lang="fr-BE" altLang="en-US" dirty="0" err="1"/>
              <a:t>its</a:t>
            </a:r>
            <a:r>
              <a:rPr lang="fr-BE" altLang="en-US" dirty="0"/>
              <a:t> </a:t>
            </a:r>
            <a:r>
              <a:rPr lang="fr-BE" altLang="en-US" dirty="0" err="1"/>
              <a:t>determinant</a:t>
            </a:r>
            <a:r>
              <a:rPr lang="fr-BE" altLang="en-US" dirty="0"/>
              <a:t> has to </a:t>
            </a:r>
            <a:r>
              <a:rPr lang="fr-BE" altLang="en-US" dirty="0" err="1"/>
              <a:t>be</a:t>
            </a:r>
            <a:r>
              <a:rPr lang="fr-BE" altLang="en-US" dirty="0"/>
              <a:t> non-</a:t>
            </a:r>
            <a:r>
              <a:rPr lang="fr-BE" altLang="en-US" dirty="0" err="1"/>
              <a:t>zero</a:t>
            </a:r>
            <a:endParaRPr lang="fr-BE" altLang="en-US" dirty="0"/>
          </a:p>
          <a:p>
            <a:pPr marL="285750" indent="-285750" eaLnBrk="1" hangingPunct="1">
              <a:buFont typeface="Arial" panose="020B0604020202020204" pitchFamily="34" charset="0"/>
              <a:buChar char="•"/>
            </a:pPr>
            <a:r>
              <a:rPr lang="fr-BE" altLang="en-US" dirty="0"/>
              <a:t>A matrix </a:t>
            </a:r>
            <a:r>
              <a:rPr lang="fr-BE" altLang="en-US" dirty="0" err="1"/>
              <a:t>that</a:t>
            </a:r>
            <a:r>
              <a:rPr lang="fr-BE" altLang="en-US" dirty="0"/>
              <a:t> </a:t>
            </a:r>
            <a:r>
              <a:rPr lang="fr-BE" altLang="en-US" dirty="0" err="1"/>
              <a:t>is</a:t>
            </a:r>
            <a:r>
              <a:rPr lang="fr-BE" altLang="en-US" dirty="0"/>
              <a:t> not </a:t>
            </a:r>
            <a:r>
              <a:rPr lang="fr-BE" altLang="en-US" dirty="0" err="1"/>
              <a:t>invertible</a:t>
            </a:r>
            <a:r>
              <a:rPr lang="fr-BE" altLang="en-US" dirty="0"/>
              <a:t> </a:t>
            </a:r>
            <a:r>
              <a:rPr lang="fr-BE" altLang="en-US" dirty="0" err="1"/>
              <a:t>is</a:t>
            </a:r>
            <a:r>
              <a:rPr lang="fr-BE" altLang="en-US" dirty="0"/>
              <a:t> </a:t>
            </a:r>
            <a:r>
              <a:rPr lang="fr-BE" altLang="en-US" dirty="0" err="1"/>
              <a:t>said</a:t>
            </a:r>
            <a:r>
              <a:rPr lang="fr-BE" altLang="en-US" dirty="0"/>
              <a:t> to </a:t>
            </a:r>
            <a:r>
              <a:rPr lang="fr-BE" altLang="en-US" dirty="0" err="1"/>
              <a:t>be</a:t>
            </a:r>
            <a:r>
              <a:rPr lang="fr-BE" altLang="en-US" dirty="0"/>
              <a:t> </a:t>
            </a:r>
            <a:r>
              <a:rPr lang="fr-BE" altLang="en-US" i="1" dirty="0" err="1">
                <a:solidFill>
                  <a:srgbClr val="CC0000"/>
                </a:solidFill>
              </a:rPr>
              <a:t>singular</a:t>
            </a:r>
            <a:endParaRPr lang="fr-BE" altLang="en-US" dirty="0"/>
          </a:p>
          <a:p>
            <a:endParaRPr lang="en-NZ" dirty="0"/>
          </a:p>
        </p:txBody>
      </p:sp>
      <p:sp>
        <p:nvSpPr>
          <p:cNvPr id="4" name="Slide Number Placeholder 3"/>
          <p:cNvSpPr>
            <a:spLocks noGrp="1"/>
          </p:cNvSpPr>
          <p:nvPr>
            <p:ph type="sldNum" sz="quarter" idx="10"/>
          </p:nvPr>
        </p:nvSpPr>
        <p:spPr/>
        <p:txBody>
          <a:bodyPr/>
          <a:lstStyle/>
          <a:p>
            <a:fld id="{B8527869-CED5-43CC-B1C9-7A6441B80A12}" type="slidenum">
              <a:rPr lang="en-US" smtClean="0"/>
              <a:t>38</a:t>
            </a:fld>
            <a:endParaRPr lang="en-US"/>
          </a:p>
        </p:txBody>
      </p:sp>
    </p:spTree>
    <p:extLst>
      <p:ext uri="{BB962C8B-B14F-4D97-AF65-F5344CB8AC3E}">
        <p14:creationId xmlns:p14="http://schemas.microsoft.com/office/powerpoint/2010/main" val="23662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A751FD18-DE23-426E-9355-8829FC1B59B2}" type="slidenum">
              <a:rPr lang="en-US" altLang="en-US" smtClean="0"/>
              <a:pPr eaLnBrk="1" hangingPunct="1"/>
              <a:t>13</a:t>
            </a:fld>
            <a:endParaRPr lang="en-US" alt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71517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E6C3F5B-1910-4947-A45E-D01F0797F86F}" type="slidenum">
              <a:rPr lang="en-US" altLang="en-US" smtClean="0"/>
              <a:pPr eaLnBrk="1" hangingPunct="1"/>
              <a:t>40</a:t>
            </a:fld>
            <a:endParaRPr lang="en-US" alt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9650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concept of today’s class</a:t>
            </a:r>
          </a:p>
        </p:txBody>
      </p:sp>
      <p:sp>
        <p:nvSpPr>
          <p:cNvPr id="4" name="Slide Number Placeholder 3"/>
          <p:cNvSpPr>
            <a:spLocks noGrp="1"/>
          </p:cNvSpPr>
          <p:nvPr>
            <p:ph type="sldNum" sz="quarter" idx="10"/>
          </p:nvPr>
        </p:nvSpPr>
        <p:spPr/>
        <p:txBody>
          <a:bodyPr/>
          <a:lstStyle/>
          <a:p>
            <a:fld id="{B8527869-CED5-43CC-B1C9-7A6441B80A12}" type="slidenum">
              <a:rPr lang="en-US" smtClean="0"/>
              <a:t>18</a:t>
            </a:fld>
            <a:endParaRPr lang="en-US"/>
          </a:p>
        </p:txBody>
      </p:sp>
    </p:spTree>
    <p:extLst>
      <p:ext uri="{BB962C8B-B14F-4D97-AF65-F5344CB8AC3E}">
        <p14:creationId xmlns:p14="http://schemas.microsoft.com/office/powerpoint/2010/main" val="3295848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dirty="0"/>
              <a:t>If 2 vectors are orthogonal, their dot product will be 0 </a:t>
            </a:r>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19</a:t>
            </a:fld>
            <a:endParaRPr lang="en-US"/>
          </a:p>
        </p:txBody>
      </p:sp>
    </p:spTree>
    <p:extLst>
      <p:ext uri="{BB962C8B-B14F-4D97-AF65-F5344CB8AC3E}">
        <p14:creationId xmlns:p14="http://schemas.microsoft.com/office/powerpoint/2010/main" val="427755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B8527869-CED5-43CC-B1C9-7A6441B80A12}" type="slidenum">
              <a:rPr lang="en-US" smtClean="0"/>
              <a:t>20</a:t>
            </a:fld>
            <a:endParaRPr lang="en-US"/>
          </a:p>
        </p:txBody>
      </p:sp>
    </p:spTree>
    <p:extLst>
      <p:ext uri="{BB962C8B-B14F-4D97-AF65-F5344CB8AC3E}">
        <p14:creationId xmlns:p14="http://schemas.microsoft.com/office/powerpoint/2010/main" val="214151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A matrix is usually identify with a capital letter in bold</a:t>
            </a:r>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dirty="0"/>
              <a:t>Vector is just a n x 1 matrix</a:t>
            </a:r>
          </a:p>
          <a:p>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21</a:t>
            </a:fld>
            <a:endParaRPr lang="en-US"/>
          </a:p>
        </p:txBody>
      </p:sp>
    </p:spTree>
    <p:extLst>
      <p:ext uri="{BB962C8B-B14F-4D97-AF65-F5344CB8AC3E}">
        <p14:creationId xmlns:p14="http://schemas.microsoft.com/office/powerpoint/2010/main" val="3854053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dirty="0"/>
              <a:t>Can inform about the same vector intensity at different times or different voxels at the same time</a:t>
            </a:r>
          </a:p>
          <a:p>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22</a:t>
            </a:fld>
            <a:endParaRPr lang="en-US"/>
          </a:p>
        </p:txBody>
      </p:sp>
    </p:spTree>
    <p:extLst>
      <p:ext uri="{BB962C8B-B14F-4D97-AF65-F5344CB8AC3E}">
        <p14:creationId xmlns:p14="http://schemas.microsoft.com/office/powerpoint/2010/main" val="4179972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D81CAB8-1DB9-4A75-9271-917445610E3F}" type="slidenum">
              <a:rPr lang="en-US" altLang="en-US" smtClean="0"/>
              <a:pPr eaLnBrk="1" hangingPunct="1"/>
              <a:t>24</a:t>
            </a:fld>
            <a:endParaRPr lang="en-US" alt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05497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25</a:t>
            </a:fld>
            <a:endParaRPr lang="en-US"/>
          </a:p>
        </p:txBody>
      </p:sp>
    </p:spTree>
    <p:extLst>
      <p:ext uri="{BB962C8B-B14F-4D97-AF65-F5344CB8AC3E}">
        <p14:creationId xmlns:p14="http://schemas.microsoft.com/office/powerpoint/2010/main" val="2575252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73800"/>
            <a:ext cx="1905000" cy="457200"/>
          </a:xfrm>
        </p:spPr>
        <p:txBody>
          <a:bodyPr/>
          <a:lstStyle>
            <a:lvl1pPr>
              <a:defRPr/>
            </a:lvl1pPr>
          </a:lstStyle>
          <a:p>
            <a:fld id="{574A1665-BCEE-4FD5-ABE9-FAF4EE5035A5}" type="slidenum">
              <a:rPr lang="en-US" altLang="en-US"/>
              <a:pPr/>
              <a:t>‹#›</a:t>
            </a:fld>
            <a:endParaRPr lang="en-US" altLang="en-US"/>
          </a:p>
        </p:txBody>
      </p:sp>
    </p:spTree>
    <p:extLst>
      <p:ext uri="{BB962C8B-B14F-4D97-AF65-F5344CB8AC3E}">
        <p14:creationId xmlns:p14="http://schemas.microsoft.com/office/powerpoint/2010/main" val="17628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A89B43BD-B080-411B-9CAF-D3D30A02B1A9}" type="slidenum">
              <a:rPr lang="en-US" altLang="en-US"/>
              <a:pPr/>
              <a:t>‹#›</a:t>
            </a:fld>
            <a:endParaRPr lang="en-US" altLang="en-US"/>
          </a:p>
        </p:txBody>
      </p:sp>
    </p:spTree>
    <p:extLst>
      <p:ext uri="{BB962C8B-B14F-4D97-AF65-F5344CB8AC3E}">
        <p14:creationId xmlns:p14="http://schemas.microsoft.com/office/powerpoint/2010/main" val="871934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7.png"/><Relationship Id="rId4" Type="http://schemas.openxmlformats.org/officeDocument/2006/relationships/image" Target="../media/image16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0.png"/><Relationship Id="rId1" Type="http://schemas.openxmlformats.org/officeDocument/2006/relationships/slideLayout" Target="../slideLayouts/slideLayout13.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20.png"/><Relationship Id="rId5" Type="http://schemas.openxmlformats.org/officeDocument/2006/relationships/image" Target="../media/image38.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8" Type="http://schemas.openxmlformats.org/officeDocument/2006/relationships/image" Target="../media/image451.png"/><Relationship Id="rId13" Type="http://schemas.openxmlformats.org/officeDocument/2006/relationships/image" Target="../media/image47.png"/><Relationship Id="rId3" Type="http://schemas.openxmlformats.org/officeDocument/2006/relationships/slideLayout" Target="../slideLayouts/slideLayout2.xml"/><Relationship Id="rId7" Type="http://schemas.openxmlformats.org/officeDocument/2006/relationships/image" Target="../media/image450.png"/><Relationship Id="rId12" Type="http://schemas.openxmlformats.org/officeDocument/2006/relationships/image" Target="../media/image50.png"/><Relationship Id="rId2" Type="http://schemas.openxmlformats.org/officeDocument/2006/relationships/video" Target="../media/media8.mp4"/><Relationship Id="rId1" Type="http://schemas.microsoft.com/office/2007/relationships/media" Target="../media/media8.mp4"/><Relationship Id="rId11" Type="http://schemas.openxmlformats.org/officeDocument/2006/relationships/image" Target="../media/image490.png"/><Relationship Id="rId5" Type="http://schemas.openxmlformats.org/officeDocument/2006/relationships/image" Target="../media/image39.gif"/><Relationship Id="rId10" Type="http://schemas.openxmlformats.org/officeDocument/2006/relationships/image" Target="../media/image40.gif"/><Relationship Id="rId4" Type="http://schemas.openxmlformats.org/officeDocument/2006/relationships/notesSlide" Target="../notesSlides/notesSlide4.xml"/><Relationship Id="rId9" Type="http://schemas.openxmlformats.org/officeDocument/2006/relationships/image" Target="../media/image470.png"/><Relationship Id="rId1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notesSlide" Target="../notesSlides/notesSlide6.xml"/><Relationship Id="rId7" Type="http://schemas.openxmlformats.org/officeDocument/2006/relationships/image" Target="../media/image49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80.png"/><Relationship Id="rId5" Type="http://schemas.openxmlformats.org/officeDocument/2006/relationships/image" Target="../media/image50.wmf"/><Relationship Id="rId10" Type="http://schemas.openxmlformats.org/officeDocument/2006/relationships/image" Target="../media/image540.png"/><Relationship Id="rId4" Type="http://schemas.openxmlformats.org/officeDocument/2006/relationships/oleObject" Target="../embeddings/oleObject4.bin"/><Relationship Id="rId9" Type="http://schemas.openxmlformats.org/officeDocument/2006/relationships/image" Target="../media/image530.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53.wmf"/><Relationship Id="rId18" Type="http://schemas.openxmlformats.org/officeDocument/2006/relationships/oleObject" Target="../embeddings/oleObject14.bin"/><Relationship Id="rId3" Type="http://schemas.openxmlformats.org/officeDocument/2006/relationships/notesSlide" Target="../notesSlides/notesSlide7.xml"/><Relationship Id="rId7" Type="http://schemas.openxmlformats.org/officeDocument/2006/relationships/oleObject" Target="../embeddings/oleObject7.bin"/><Relationship Id="rId12" Type="http://schemas.openxmlformats.org/officeDocument/2006/relationships/oleObject" Target="../embeddings/oleObject11.bin"/><Relationship Id="rId17" Type="http://schemas.openxmlformats.org/officeDocument/2006/relationships/image" Target="../media/image55.wmf"/><Relationship Id="rId2" Type="http://schemas.openxmlformats.org/officeDocument/2006/relationships/slideLayout" Target="../slideLayouts/slideLayout7.xml"/><Relationship Id="rId16" Type="http://schemas.openxmlformats.org/officeDocument/2006/relationships/oleObject" Target="../embeddings/oleObject13.bin"/><Relationship Id="rId20" Type="http://schemas.openxmlformats.org/officeDocument/2006/relationships/image" Target="../media/image57.png"/><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52.wmf"/><Relationship Id="rId5" Type="http://schemas.openxmlformats.org/officeDocument/2006/relationships/image" Target="../media/image51.wmf"/><Relationship Id="rId15" Type="http://schemas.openxmlformats.org/officeDocument/2006/relationships/image" Target="../media/image54.wmf"/><Relationship Id="rId10" Type="http://schemas.openxmlformats.org/officeDocument/2006/relationships/oleObject" Target="../embeddings/oleObject10.bin"/><Relationship Id="rId19" Type="http://schemas.openxmlformats.org/officeDocument/2006/relationships/image" Target="../media/image56.wmf"/><Relationship Id="rId4" Type="http://schemas.openxmlformats.org/officeDocument/2006/relationships/oleObject" Target="../embeddings/oleObject5.bin"/><Relationship Id="rId9" Type="http://schemas.openxmlformats.org/officeDocument/2006/relationships/oleObject" Target="../embeddings/oleObject9.bin"/><Relationship Id="rId14"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13.xml"/><Relationship Id="rId7" Type="http://schemas.openxmlformats.org/officeDocument/2006/relationships/image" Target="../media/image59.wmf"/><Relationship Id="rId12" Type="http://schemas.openxmlformats.org/officeDocument/2006/relationships/image" Target="../media/image61.wmf"/><Relationship Id="rId2" Type="http://schemas.openxmlformats.org/officeDocument/2006/relationships/tags" Target="../tags/tag1.xml"/><Relationship Id="rId1" Type="http://schemas.openxmlformats.org/officeDocument/2006/relationships/vmlDrawing" Target="../drawings/vmlDrawing6.vml"/><Relationship Id="rId6" Type="http://schemas.openxmlformats.org/officeDocument/2006/relationships/oleObject" Target="../embeddings/oleObject16.bin"/><Relationship Id="rId11" Type="http://schemas.openxmlformats.org/officeDocument/2006/relationships/oleObject" Target="../embeddings/oleObject18.bin"/><Relationship Id="rId5" Type="http://schemas.openxmlformats.org/officeDocument/2006/relationships/image" Target="../media/image58.wmf"/><Relationship Id="rId10" Type="http://schemas.openxmlformats.org/officeDocument/2006/relationships/image" Target="../media/image60.wmf"/><Relationship Id="rId4" Type="http://schemas.openxmlformats.org/officeDocument/2006/relationships/oleObject" Target="../embeddings/oleObject15.bin"/><Relationship Id="rId9"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8" Type="http://schemas.openxmlformats.org/officeDocument/2006/relationships/image" Target="../media/image77.png"/><Relationship Id="rId7" Type="http://schemas.openxmlformats.org/officeDocument/2006/relationships/image" Target="../media/image75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40.pn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customXml" Target="../ink/ink1.xml"/><Relationship Id="rId18" Type="http://schemas.openxmlformats.org/officeDocument/2006/relationships/customXml" Target="../ink/ink3.xml"/><Relationship Id="rId3" Type="http://schemas.openxmlformats.org/officeDocument/2006/relationships/tags" Target="../tags/tag4.xml"/><Relationship Id="rId21" Type="http://schemas.openxmlformats.org/officeDocument/2006/relationships/image" Target="../media/image64.png"/><Relationship Id="rId7" Type="http://schemas.openxmlformats.org/officeDocument/2006/relationships/notesSlide" Target="../notesSlides/notesSlide9.xml"/><Relationship Id="rId12" Type="http://schemas.openxmlformats.org/officeDocument/2006/relationships/image" Target="../media/image79.png"/><Relationship Id="rId17" Type="http://schemas.openxmlformats.org/officeDocument/2006/relationships/image" Target="../media/image82.emf"/><Relationship Id="rId2" Type="http://schemas.openxmlformats.org/officeDocument/2006/relationships/tags" Target="../tags/tag3.xml"/><Relationship Id="rId20" Type="http://schemas.openxmlformats.org/officeDocument/2006/relationships/image" Target="../media/image63.png"/><Relationship Id="rId1" Type="http://schemas.openxmlformats.org/officeDocument/2006/relationships/tags" Target="../tags/tag2.xml"/><Relationship Id="rId6" Type="http://schemas.openxmlformats.org/officeDocument/2006/relationships/slideLayout" Target="../slideLayouts/slideLayout7.xml"/><Relationship Id="rId11" Type="http://schemas.openxmlformats.org/officeDocument/2006/relationships/image" Target="../media/image78.png"/><Relationship Id="rId24" Type="http://schemas.openxmlformats.org/officeDocument/2006/relationships/image" Target="../media/image67.png"/><Relationship Id="rId5" Type="http://schemas.openxmlformats.org/officeDocument/2006/relationships/tags" Target="../tags/tag6.xml"/><Relationship Id="rId15" Type="http://schemas.openxmlformats.org/officeDocument/2006/relationships/customXml" Target="../ink/ink2.xml"/><Relationship Id="rId23" Type="http://schemas.openxmlformats.org/officeDocument/2006/relationships/image" Target="../media/image66.png"/><Relationship Id="rId10" Type="http://schemas.openxmlformats.org/officeDocument/2006/relationships/image" Target="../media/image770.png"/><Relationship Id="rId19" Type="http://schemas.openxmlformats.org/officeDocument/2006/relationships/image" Target="../media/image83.emf"/><Relationship Id="rId4" Type="http://schemas.openxmlformats.org/officeDocument/2006/relationships/tags" Target="../tags/tag5.xml"/><Relationship Id="rId9" Type="http://schemas.openxmlformats.org/officeDocument/2006/relationships/image" Target="../media/image71.png"/><Relationship Id="rId14" Type="http://schemas.openxmlformats.org/officeDocument/2006/relationships/image" Target="../media/image80.emf"/><Relationship Id="rId22"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72.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77.wmf"/><Relationship Id="rId3" Type="http://schemas.openxmlformats.org/officeDocument/2006/relationships/notesSlide" Target="../notesSlides/notesSlide10.xml"/><Relationship Id="rId7" Type="http://schemas.openxmlformats.org/officeDocument/2006/relationships/image" Target="../media/image74.wmf"/><Relationship Id="rId12" Type="http://schemas.openxmlformats.org/officeDocument/2006/relationships/oleObject" Target="../embeddings/oleObject23.bin"/><Relationship Id="rId2" Type="http://schemas.openxmlformats.org/officeDocument/2006/relationships/slideLayout" Target="../slideLayouts/slideLayout4.xml"/><Relationship Id="rId16" Type="http://schemas.openxmlformats.org/officeDocument/2006/relationships/image" Target="../media/image81.png"/><Relationship Id="rId1" Type="http://schemas.openxmlformats.org/officeDocument/2006/relationships/vmlDrawing" Target="../drawings/vmlDrawing7.vml"/><Relationship Id="rId6" Type="http://schemas.openxmlformats.org/officeDocument/2006/relationships/oleObject" Target="../embeddings/oleObject20.bin"/><Relationship Id="rId11" Type="http://schemas.openxmlformats.org/officeDocument/2006/relationships/image" Target="../media/image76.wmf"/><Relationship Id="rId5" Type="http://schemas.openxmlformats.org/officeDocument/2006/relationships/image" Target="../media/image73.wmf"/><Relationship Id="rId15" Type="http://schemas.openxmlformats.org/officeDocument/2006/relationships/image" Target="../media/image91.png"/><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75.wmf"/><Relationship Id="rId1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87.gif"/><Relationship Id="rId5" Type="http://schemas.openxmlformats.org/officeDocument/2006/relationships/image" Target="../media/image86.wmf"/><Relationship Id="rId4" Type="http://schemas.openxmlformats.org/officeDocument/2006/relationships/oleObject" Target="../embeddings/oleObject24.bin"/></Relationships>
</file>

<file path=ppt/slides/_rels/slide31.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image" Target="../media/image911.png"/><Relationship Id="rId7" Type="http://schemas.openxmlformats.org/officeDocument/2006/relationships/image" Target="../media/image9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40.png"/><Relationship Id="rId5" Type="http://schemas.openxmlformats.org/officeDocument/2006/relationships/image" Target="../media/image930.png"/><Relationship Id="rId10" Type="http://schemas.openxmlformats.org/officeDocument/2006/relationships/image" Target="../media/image98.png"/><Relationship Id="rId4" Type="http://schemas.openxmlformats.org/officeDocument/2006/relationships/image" Target="../media/image920.png"/><Relationship Id="rId9" Type="http://schemas.openxmlformats.org/officeDocument/2006/relationships/image" Target="../media/image97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gif"/><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10.xml"/><Relationship Id="rId7" Type="http://schemas.openxmlformats.org/officeDocument/2006/relationships/image" Target="../media/image95.wmf"/><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oleObject" Target="../embeddings/oleObject25.bin"/><Relationship Id="rId11" Type="http://schemas.openxmlformats.org/officeDocument/2006/relationships/image" Target="../media/image99.png"/><Relationship Id="rId5" Type="http://schemas.openxmlformats.org/officeDocument/2006/relationships/notesSlide" Target="../notesSlides/notesSlide15.xml"/><Relationship Id="rId10" Type="http://schemas.openxmlformats.org/officeDocument/2006/relationships/image" Target="../media/image97.png"/><Relationship Id="rId4" Type="http://schemas.openxmlformats.org/officeDocument/2006/relationships/slideLayout" Target="../slideLayouts/slideLayout7.xml"/><Relationship Id="rId9" Type="http://schemas.openxmlformats.org/officeDocument/2006/relationships/image" Target="../media/image96.wmf"/></Relationships>
</file>

<file path=ppt/slides/_rels/slide35.xml.rels><?xml version="1.0" encoding="UTF-8" standalone="yes"?>
<Relationships xmlns="http://schemas.openxmlformats.org/package/2006/relationships"><Relationship Id="rId8" Type="http://schemas.openxmlformats.org/officeDocument/2006/relationships/image" Target="../media/image112.png"/><Relationship Id="rId7"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90.png"/></Relationships>
</file>

<file path=ppt/slides/_rels/slide3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17.xml"/><Relationship Id="rId7" Type="http://schemas.openxmlformats.org/officeDocument/2006/relationships/image" Target="../media/image10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8.bin"/><Relationship Id="rId5" Type="http://schemas.openxmlformats.org/officeDocument/2006/relationships/image" Target="../media/image100.wmf"/><Relationship Id="rId4" Type="http://schemas.openxmlformats.org/officeDocument/2006/relationships/oleObject" Target="../embeddings/oleObject27.bin"/><Relationship Id="rId9" Type="http://schemas.openxmlformats.org/officeDocument/2006/relationships/image" Target="../media/image97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17.png"/><Relationship Id="rId5" Type="http://schemas.openxmlformats.org/officeDocument/2006/relationships/image" Target="../media/image102.w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notesSlide" Target="../notesSlides/notesSlide19.xml"/><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03.png"/><Relationship Id="rId9" Type="http://schemas.openxmlformats.org/officeDocument/2006/relationships/image" Target="../media/image14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06.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1.bin"/><Relationship Id="rId5" Type="http://schemas.openxmlformats.org/officeDocument/2006/relationships/image" Target="../media/image105.wmf"/><Relationship Id="rId4" Type="http://schemas.openxmlformats.org/officeDocument/2006/relationships/oleObject" Target="../embeddings/oleObject30.bin"/></Relationships>
</file>

<file path=ppt/slides/_rels/slide41.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image" Target="../media/image1000.png"/><Relationship Id="rId7" Type="http://schemas.openxmlformats.org/officeDocument/2006/relationships/image" Target="../media/image1040.png"/><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030.png"/><Relationship Id="rId5" Type="http://schemas.openxmlformats.org/officeDocument/2006/relationships/image" Target="../media/image102.png"/><Relationship Id="rId4" Type="http://schemas.openxmlformats.org/officeDocument/2006/relationships/image" Target="../media/image1010.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1130.png"/><Relationship Id="rId7" Type="http://schemas.openxmlformats.org/officeDocument/2006/relationships/image" Target="../media/image109.wmf"/><Relationship Id="rId12" Type="http://schemas.openxmlformats.org/officeDocument/2006/relationships/image" Target="../media/image111.w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33.bin"/><Relationship Id="rId11" Type="http://schemas.openxmlformats.org/officeDocument/2006/relationships/oleObject" Target="../embeddings/oleObject35.bin"/><Relationship Id="rId5" Type="http://schemas.openxmlformats.org/officeDocument/2006/relationships/image" Target="../media/image108.wmf"/><Relationship Id="rId10" Type="http://schemas.openxmlformats.org/officeDocument/2006/relationships/image" Target="../media/image113.png"/><Relationship Id="rId4" Type="http://schemas.openxmlformats.org/officeDocument/2006/relationships/oleObject" Target="../embeddings/oleObject32.bin"/><Relationship Id="rId9" Type="http://schemas.openxmlformats.org/officeDocument/2006/relationships/image" Target="../media/image110.wm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png"/><Relationship Id="rId7"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10.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openxmlformats.org/officeDocument/2006/relationships/video" Target="../media/media2.mp4"/><Relationship Id="rId7" Type="http://schemas.openxmlformats.org/officeDocument/2006/relationships/image" Target="../media/image19.png"/><Relationship Id="rId12" Type="http://schemas.openxmlformats.org/officeDocument/2006/relationships/image" Target="../media/image23.png"/><Relationship Id="rId2" Type="http://schemas.microsoft.com/office/2007/relationships/media" Target="../media/media2.mp4"/><Relationship Id="rId16" Type="http://schemas.openxmlformats.org/officeDocument/2006/relationships/image" Target="../media/image13.png"/><Relationship Id="rId1" Type="http://schemas.openxmlformats.org/officeDocument/2006/relationships/vmlDrawing" Target="../drawings/vmlDrawing1.vml"/><Relationship Id="rId6" Type="http://schemas.openxmlformats.org/officeDocument/2006/relationships/image" Target="../media/image11.wmf"/><Relationship Id="rId11" Type="http://schemas.openxmlformats.org/officeDocument/2006/relationships/image" Target="../media/image222.png"/><Relationship Id="rId5" Type="http://schemas.openxmlformats.org/officeDocument/2006/relationships/oleObject" Target="../embeddings/oleObject1.bin"/><Relationship Id="rId15" Type="http://schemas.openxmlformats.org/officeDocument/2006/relationships/image" Target="../media/image26.png"/><Relationship Id="rId10" Type="http://schemas.openxmlformats.org/officeDocument/2006/relationships/image" Target="../media/image12.png"/><Relationship Id="rId4" Type="http://schemas.openxmlformats.org/officeDocument/2006/relationships/slideLayout" Target="../slideLayouts/slideLayout7.xml"/><Relationship Id="rId9" Type="http://schemas.openxmlformats.org/officeDocument/2006/relationships/image" Target="../media/image21.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7.xml"/><Relationship Id="rId11" Type="http://schemas.openxmlformats.org/officeDocument/2006/relationships/image" Target="../media/image222.png"/><Relationship Id="rId4" Type="http://schemas.openxmlformats.org/officeDocument/2006/relationships/image" Target="../media/image15.png"/><Relationship Id="rId9" Type="http://schemas.openxmlformats.org/officeDocument/2006/relationships/image" Target="../media/image16.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video" Target="../media/media3.mp4"/><Relationship Id="rId7" Type="http://schemas.openxmlformats.org/officeDocument/2006/relationships/image" Target="../media/image29.png"/><Relationship Id="rId2" Type="http://schemas.microsoft.com/office/2007/relationships/media" Target="../media/media3.mp4"/><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image" Target="../media/image22.png"/><Relationship Id="rId5" Type="http://schemas.openxmlformats.org/officeDocument/2006/relationships/oleObject" Target="../embeddings/oleObject2.bin"/><Relationship Id="rId10" Type="http://schemas.openxmlformats.org/officeDocument/2006/relationships/image" Target="../media/image270.png"/><Relationship Id="rId4" Type="http://schemas.openxmlformats.org/officeDocument/2006/relationships/slideLayout" Target="../slideLayouts/slideLayout7.xml"/><Relationship Id="rId9" Type="http://schemas.openxmlformats.org/officeDocument/2006/relationships/image" Target="../media/image2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43200" y="2133600"/>
            <a:ext cx="42672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chemeClr val="tx1">
                    <a:lumMod val="75000"/>
                    <a:lumOff val="25000"/>
                  </a:schemeClr>
                </a:solidFill>
              </a:rPr>
              <a:t>Linear Algebra </a:t>
            </a:r>
          </a:p>
          <a:p>
            <a:pPr algn="l"/>
            <a:r>
              <a:rPr lang="en-US" sz="4800" dirty="0">
                <a:solidFill>
                  <a:schemeClr val="tx1">
                    <a:lumMod val="75000"/>
                    <a:lumOff val="25000"/>
                  </a:schemeClr>
                </a:solidFill>
              </a:rPr>
              <a:t>Fundamentals</a:t>
            </a:r>
          </a:p>
        </p:txBody>
      </p:sp>
      <p:sp>
        <p:nvSpPr>
          <p:cNvPr id="3" name="Rectangle 2"/>
          <p:cNvSpPr/>
          <p:nvPr/>
        </p:nvSpPr>
        <p:spPr>
          <a:xfrm>
            <a:off x="8229600" y="6273800"/>
            <a:ext cx="914400"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605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combinations of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7147" y="1389564"/>
                <a:ext cx="8229600" cy="1524000"/>
              </a:xfrm>
            </p:spPr>
            <p:txBody>
              <a:bodyPr>
                <a:normAutofit fontScale="85000" lnSpcReduction="20000"/>
              </a:bodyPr>
              <a:lstStyle/>
              <a:p>
                <a:r>
                  <a:rPr lang="en-US" dirty="0"/>
                  <a:t>Let the vectors </a:t>
                </a:r>
                <a14:m>
                  <m:oMath xmlns:m="http://schemas.openxmlformats.org/officeDocument/2006/math">
                    <m:r>
                      <a:rPr lang="en-US" b="0" i="1" smtClean="0">
                        <a:latin typeface="Cambria Math" panose="02040503050406030204" pitchFamily="18" charset="0"/>
                      </a:rPr>
                      <m:t>𝑣</m:t>
                    </m:r>
                    <m:r>
                      <a:rPr lang="en-US" b="0" i="1" baseline="-2500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baseline="-25000" smtClean="0">
                        <a:latin typeface="Cambria Math" panose="02040503050406030204" pitchFamily="18" charset="0"/>
                      </a:rPr>
                      <m:t>3</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NZ" b="0" i="1" smtClean="0">
                            <a:latin typeface="Cambria Math" panose="02040503050406030204" pitchFamily="18" charset="0"/>
                          </a:rPr>
                          <m:t>𝑣</m:t>
                        </m:r>
                      </m:e>
                      <m:sub>
                        <m:r>
                          <a:rPr lang="en-NZ" b="0" i="1" smtClean="0">
                            <a:latin typeface="Cambria Math" panose="02040503050406030204" pitchFamily="18" charset="0"/>
                          </a:rPr>
                          <m:t>𝑛</m:t>
                        </m:r>
                      </m:sub>
                    </m:sSub>
                    <m:r>
                      <a:rPr lang="en-US" b="0" i="1" smtClean="0">
                        <a:latin typeface="Cambria Math" panose="02040503050406030204" pitchFamily="18" charset="0"/>
                      </a:rPr>
                      <m:t>, </m:t>
                    </m:r>
                  </m:oMath>
                </a14:m>
                <a:r>
                  <a:rPr lang="en-US" dirty="0"/>
                  <a:t>be vectors in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rPr>
                          <m:t>𝑛</m:t>
                        </m:r>
                      </m:sup>
                    </m:sSup>
                    <m:r>
                      <a:rPr lang="en-US" i="1" dirty="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𝑐</m:t>
                    </m:r>
                    <m:r>
                      <a:rPr lang="en-US" b="0" i="1" baseline="-2500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baseline="-25000"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NZ" b="0" i="1" smtClean="0">
                            <a:latin typeface="Cambria Math" panose="02040503050406030204" pitchFamily="18" charset="0"/>
                          </a:rPr>
                          <m:t>𝑐</m:t>
                        </m:r>
                      </m:e>
                      <m:sub>
                        <m:r>
                          <a:rPr lang="en-NZ" b="0" i="1" smtClean="0">
                            <a:latin typeface="Cambria Math" panose="02040503050406030204" pitchFamily="18" charset="0"/>
                          </a:rPr>
                          <m:t>𝑛</m:t>
                        </m:r>
                      </m:sub>
                    </m:sSub>
                  </m:oMath>
                </a14:m>
                <a:r>
                  <a:rPr lang="en-US" dirty="0"/>
                  <a:t> be scalars. Then the vector </a:t>
                </a:r>
                <a14:m>
                  <m:oMath xmlns:m="http://schemas.openxmlformats.org/officeDocument/2006/math">
                    <m:r>
                      <a:rPr lang="en-US" b="0" i="1" smtClean="0">
                        <a:latin typeface="Cambria Math" panose="02040503050406030204" pitchFamily="18" charset="0"/>
                      </a:rPr>
                      <m:t>𝑏</m:t>
                    </m:r>
                  </m:oMath>
                </a14:m>
                <a:r>
                  <a:rPr lang="en-US" dirty="0"/>
                  <a:t>, where       </a:t>
                </a:r>
                <a14:m>
                  <m:oMath xmlns:m="http://schemas.openxmlformats.org/officeDocument/2006/math">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baseline="-25000" smtClean="0">
                        <a:latin typeface="Cambria Math" panose="02040503050406030204" pitchFamily="18" charset="0"/>
                      </a:rPr>
                      <m:t>1</m:t>
                    </m:r>
                    <m:r>
                      <a:rPr lang="en-US" b="0" i="1" smtClean="0">
                        <a:latin typeface="Cambria Math" panose="02040503050406030204" pitchFamily="18" charset="0"/>
                      </a:rPr>
                      <m:t>𝑣</m:t>
                    </m:r>
                    <m:r>
                      <a:rPr lang="en-US" b="0" i="1" baseline="-2500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baseline="-25000" smtClean="0">
                        <a:latin typeface="Cambria Math" panose="02040503050406030204" pitchFamily="18" charset="0"/>
                      </a:rPr>
                      <m:t>2</m:t>
                    </m:r>
                    <m:r>
                      <a:rPr lang="en-US" b="0" i="1" smtClean="0">
                        <a:latin typeface="Cambria Math" panose="02040503050406030204" pitchFamily="18" charset="0"/>
                      </a:rPr>
                      <m:t>𝑣</m:t>
                    </m:r>
                    <m:r>
                      <a:rPr lang="en-US" b="0" i="1" baseline="-25000"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NZ" b="0" i="1" smtClean="0">
                            <a:latin typeface="Cambria Math" panose="02040503050406030204" pitchFamily="18" charset="0"/>
                          </a:rPr>
                          <m:t>𝑐</m:t>
                        </m:r>
                      </m:e>
                      <m:sub>
                        <m:r>
                          <a:rPr lang="en-NZ"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NZ" b="0" i="1" smtClean="0">
                            <a:latin typeface="Cambria Math" panose="02040503050406030204" pitchFamily="18" charset="0"/>
                          </a:rPr>
                          <m:t>𝑣</m:t>
                        </m:r>
                      </m:e>
                      <m:sub>
                        <m:r>
                          <a:rPr lang="en-NZ" b="0" i="1" smtClean="0">
                            <a:latin typeface="Cambria Math" panose="02040503050406030204" pitchFamily="18" charset="0"/>
                          </a:rPr>
                          <m:t>𝑛</m:t>
                        </m:r>
                      </m:sub>
                    </m:sSub>
                    <m:r>
                      <a:rPr lang="en-US" i="1">
                        <a:latin typeface="Cambria Math" panose="02040503050406030204" pitchFamily="18" charset="0"/>
                      </a:rPr>
                      <m:t> </m:t>
                    </m:r>
                  </m:oMath>
                </a14:m>
                <a:r>
                  <a:rPr lang="en-US" dirty="0"/>
                  <a:t>                                            is called a linear combination of </a:t>
                </a:r>
                <a14:m>
                  <m:oMath xmlns:m="http://schemas.openxmlformats.org/officeDocument/2006/math">
                    <m:r>
                      <a:rPr lang="en-US" i="1">
                        <a:latin typeface="Cambria Math" panose="02040503050406030204" pitchFamily="18" charset="0"/>
                      </a:rPr>
                      <m:t>𝑣</m:t>
                    </m:r>
                    <m:r>
                      <a:rPr lang="en-US" i="1" baseline="-2500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𝑣</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𝑣</m:t>
                    </m:r>
                    <m:r>
                      <a:rPr lang="en-US" i="1" baseline="-25000">
                        <a:latin typeface="Cambria Math" panose="02040503050406030204" pitchFamily="18" charset="0"/>
                      </a:rPr>
                      <m:t>3</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NZ" b="0" i="1" smtClean="0">
                            <a:latin typeface="Cambria Math" panose="02040503050406030204" pitchFamily="18" charset="0"/>
                          </a:rPr>
                          <m:t>𝑣</m:t>
                        </m:r>
                      </m:e>
                      <m:sub>
                        <m:r>
                          <a:rPr lang="en-NZ" b="0" i="1" smtClean="0">
                            <a:latin typeface="Cambria Math" panose="02040503050406030204" pitchFamily="18" charset="0"/>
                          </a:rPr>
                          <m:t>𝑛</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7147" y="1389564"/>
                <a:ext cx="8229600" cy="1524000"/>
              </a:xfrm>
              <a:blipFill>
                <a:blip r:embed="rId4"/>
                <a:stretch>
                  <a:fillRect l="-1259" t="-8400" b="-3600"/>
                </a:stretch>
              </a:blipFill>
            </p:spPr>
            <p:txBody>
              <a:bodyPr/>
              <a:lstStyle/>
              <a:p>
                <a:r>
                  <a:rPr lang="en-US">
                    <a:noFill/>
                  </a:rPr>
                  <a:t> </a:t>
                </a:r>
              </a:p>
            </p:txBody>
          </p:sp>
        </mc:Fallback>
      </mc:AlternateContent>
      <p:pic>
        <p:nvPicPr>
          <p:cNvPr id="5" name="linear combination of vecto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3048000"/>
            <a:ext cx="6236335" cy="3505200"/>
          </a:xfrm>
          <a:prstGeom prst="rect">
            <a:avLst/>
          </a:prstGeom>
        </p:spPr>
      </p:pic>
    </p:spTree>
    <p:extLst>
      <p:ext uri="{BB962C8B-B14F-4D97-AF65-F5344CB8AC3E}">
        <p14:creationId xmlns:p14="http://schemas.microsoft.com/office/powerpoint/2010/main" val="32588666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1143000"/>
          </a:xfrm>
        </p:spPr>
        <p:txBody>
          <a:bodyPr>
            <a:normAutofit fontScale="90000"/>
          </a:bodyPr>
          <a:lstStyle/>
          <a:p>
            <a:r>
              <a:rPr lang="en-US" dirty="0"/>
              <a:t>The span of a vector set</a:t>
            </a:r>
          </a:p>
        </p:txBody>
      </p:sp>
      <p:sp>
        <p:nvSpPr>
          <p:cNvPr id="3" name="Content Placeholder 2"/>
          <p:cNvSpPr>
            <a:spLocks noGrp="1"/>
          </p:cNvSpPr>
          <p:nvPr>
            <p:ph idx="1"/>
          </p:nvPr>
        </p:nvSpPr>
        <p:spPr>
          <a:xfrm>
            <a:off x="457200" y="1600201"/>
            <a:ext cx="4800600" cy="1219200"/>
          </a:xfrm>
        </p:spPr>
        <p:txBody>
          <a:bodyPr>
            <a:normAutofit fontScale="70000" lnSpcReduction="20000"/>
          </a:bodyPr>
          <a:lstStyle/>
          <a:p>
            <a:r>
              <a:rPr lang="en-US" dirty="0"/>
              <a:t>The set of all linear combinations of some vectors v</a:t>
            </a:r>
            <a:r>
              <a:rPr lang="en-US" baseline="-25000" dirty="0"/>
              <a:t>1</a:t>
            </a:r>
            <a:r>
              <a:rPr lang="en-US" dirty="0"/>
              <a:t>,…,</a:t>
            </a:r>
            <a:r>
              <a:rPr lang="en-US" dirty="0" err="1"/>
              <a:t>v</a:t>
            </a:r>
            <a:r>
              <a:rPr lang="en-US" baseline="-25000" dirty="0" err="1"/>
              <a:t>n</a:t>
            </a:r>
            <a:r>
              <a:rPr lang="en-US" dirty="0"/>
              <a:t> is called the span of these vectors </a:t>
            </a:r>
          </a:p>
        </p:txBody>
      </p:sp>
      <p:pic>
        <p:nvPicPr>
          <p:cNvPr id="4" name="Picture 3"/>
          <p:cNvPicPr>
            <a:picLocks noChangeAspect="1"/>
          </p:cNvPicPr>
          <p:nvPr/>
        </p:nvPicPr>
        <p:blipFill>
          <a:blip r:embed="rId4"/>
          <a:stretch>
            <a:fillRect/>
          </a:stretch>
        </p:blipFill>
        <p:spPr>
          <a:xfrm>
            <a:off x="6248400" y="152400"/>
            <a:ext cx="2749817" cy="2697162"/>
          </a:xfrm>
          <a:prstGeom prst="rect">
            <a:avLst/>
          </a:prstGeom>
        </p:spPr>
      </p:pic>
      <p:pic>
        <p:nvPicPr>
          <p:cNvPr id="5" name="span of a vector s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3032125"/>
            <a:ext cx="5694045" cy="3200400"/>
          </a:xfrm>
          <a:prstGeom prst="rect">
            <a:avLst/>
          </a:prstGeom>
        </p:spPr>
      </p:pic>
    </p:spTree>
    <p:extLst>
      <p:ext uri="{BB962C8B-B14F-4D97-AF65-F5344CB8AC3E}">
        <p14:creationId xmlns:p14="http://schemas.microsoft.com/office/powerpoint/2010/main" val="4026814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185"/>
            <a:ext cx="8229600" cy="674615"/>
          </a:xfrm>
        </p:spPr>
        <p:txBody>
          <a:bodyPr>
            <a:normAutofit fontScale="90000"/>
          </a:bodyPr>
          <a:lstStyle/>
          <a:p>
            <a:r>
              <a:rPr lang="en-US" dirty="0"/>
              <a:t>Linear dependence</a:t>
            </a:r>
          </a:p>
        </p:txBody>
      </p:sp>
      <p:sp>
        <p:nvSpPr>
          <p:cNvPr id="3" name="Content Placeholder 2"/>
          <p:cNvSpPr>
            <a:spLocks noGrp="1"/>
          </p:cNvSpPr>
          <p:nvPr>
            <p:ph idx="1"/>
          </p:nvPr>
        </p:nvSpPr>
        <p:spPr>
          <a:xfrm>
            <a:off x="457200" y="762000"/>
            <a:ext cx="8229600" cy="990600"/>
          </a:xfrm>
        </p:spPr>
        <p:txBody>
          <a:bodyPr>
            <a:normAutofit fontScale="62500" lnSpcReduction="20000"/>
          </a:bodyPr>
          <a:lstStyle/>
          <a:p>
            <a:r>
              <a:rPr lang="en-US" dirty="0"/>
              <a:t>A set of vectors is said to be dependent if one of the vectors in the set can be defined as a linear combination of the others; if no vector in the set can be written in this way, then the vectors are said to be independent</a:t>
            </a:r>
          </a:p>
        </p:txBody>
      </p:sp>
      <p:pic>
        <p:nvPicPr>
          <p:cNvPr id="4" name="linear independe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825" y="1752600"/>
            <a:ext cx="8134350" cy="4572000"/>
          </a:xfrm>
          <a:prstGeom prst="rect">
            <a:avLst/>
          </a:prstGeom>
        </p:spPr>
      </p:pic>
    </p:spTree>
    <p:extLst>
      <p:ext uri="{BB962C8B-B14F-4D97-AF65-F5344CB8AC3E}">
        <p14:creationId xmlns:p14="http://schemas.microsoft.com/office/powerpoint/2010/main" val="32033916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381000" y="152400"/>
            <a:ext cx="8229600" cy="762000"/>
          </a:xfrm>
        </p:spPr>
        <p:txBody>
          <a:bodyPr/>
          <a:lstStyle/>
          <a:p>
            <a:r>
              <a:rPr lang="en-US" altLang="en-US"/>
              <a:t>Linear independence</a:t>
            </a:r>
          </a:p>
        </p:txBody>
      </p:sp>
      <mc:AlternateContent xmlns:mc="http://schemas.openxmlformats.org/markup-compatibility/2006" xmlns:a14="http://schemas.microsoft.com/office/drawing/2010/main">
        <mc:Choice Requires="a14">
          <p:sp>
            <p:nvSpPr>
              <p:cNvPr id="5126" name="Rectangle 8"/>
              <p:cNvSpPr>
                <a:spLocks noChangeArrowheads="1"/>
              </p:cNvSpPr>
              <p:nvPr/>
            </p:nvSpPr>
            <p:spPr bwMode="auto">
              <a:xfrm>
                <a:off x="152400" y="1143000"/>
                <a:ext cx="8153400" cy="1905000"/>
              </a:xfrm>
              <a:prstGeom prst="rect">
                <a:avLst/>
              </a:prstGeom>
              <a:noFill/>
              <a:ln w="9525">
                <a:noFill/>
                <a:miter lim="800000"/>
                <a:headEnd/>
                <a:tailEnd/>
              </a:ln>
            </p:spPr>
            <p:txBody>
              <a:bodyPr/>
              <a:lstStyle/>
              <a:p>
                <a:pPr marL="342900" indent="-342900">
                  <a:spcBef>
                    <a:spcPct val="20000"/>
                  </a:spcBef>
                  <a:buFontTx/>
                  <a:buChar char="•"/>
                  <a:defRPr/>
                </a:pPr>
                <a:r>
                  <a:rPr lang="en-US" sz="2400" dirty="0">
                    <a:latin typeface="+mn-lt"/>
                  </a:rPr>
                  <a:t>A set of vectors is </a:t>
                </a:r>
                <a:r>
                  <a:rPr lang="en-US" sz="2400" dirty="0">
                    <a:solidFill>
                      <a:srgbClr val="FF0000"/>
                    </a:solidFill>
                    <a:latin typeface="+mn-lt"/>
                  </a:rPr>
                  <a:t>linearly independent </a:t>
                </a:r>
                <a:r>
                  <a:rPr lang="en-US" sz="2400" dirty="0">
                    <a:latin typeface="+mn-lt"/>
                  </a:rPr>
                  <a:t>if none of them can be written as a linear combination of the others.</a:t>
                </a:r>
              </a:p>
              <a:p>
                <a:pPr marL="342900" indent="-342900">
                  <a:spcBef>
                    <a:spcPct val="20000"/>
                  </a:spcBef>
                  <a:buFontTx/>
                  <a:buChar char="•"/>
                  <a:defRPr/>
                </a:pPr>
                <a:r>
                  <a:rPr lang="en-US" sz="2400" dirty="0"/>
                  <a:t>Conversely, if one vector belonging to the set can be represented as a linear combination of the remaining vectors, then the vectors are said to be (linearly) dependent.</a:t>
                </a:r>
              </a:p>
              <a:p>
                <a:pPr marL="342900" indent="-342900">
                  <a:spcBef>
                    <a:spcPct val="20000"/>
                  </a:spcBef>
                  <a:buFontTx/>
                  <a:buChar char="•"/>
                  <a:defRPr/>
                </a:pPr>
                <a:r>
                  <a:rPr lang="en-NZ" sz="2400" dirty="0">
                    <a:latin typeface="+mn-lt"/>
                  </a:rPr>
                  <a:t>In the example below, since </a:t>
                </a:r>
                <a14:m>
                  <m:oMath xmlns:m="http://schemas.openxmlformats.org/officeDocument/2006/math">
                    <m:r>
                      <a:rPr lang="en-NZ" sz="2400" b="0" i="1" smtClean="0">
                        <a:latin typeface="Cambria Math"/>
                      </a:rPr>
                      <m:t>𝑥</m:t>
                    </m:r>
                    <m:r>
                      <a:rPr lang="en-NZ" sz="2400" b="0" i="1" baseline="-25000" smtClean="0">
                        <a:latin typeface="Cambria Math"/>
                      </a:rPr>
                      <m:t>3</m:t>
                    </m:r>
                  </m:oMath>
                </a14:m>
                <a:r>
                  <a:rPr lang="en-NZ" sz="2400" dirty="0">
                    <a:latin typeface="+mn-lt"/>
                  </a:rPr>
                  <a:t> can be represented as a linear combination of </a:t>
                </a:r>
                <a14:m>
                  <m:oMath xmlns:m="http://schemas.openxmlformats.org/officeDocument/2006/math">
                    <m:r>
                      <a:rPr lang="en-NZ" sz="2400" i="1">
                        <a:latin typeface="Cambria Math"/>
                      </a:rPr>
                      <m:t>𝑥</m:t>
                    </m:r>
                    <m:r>
                      <a:rPr lang="en-NZ" sz="2400" b="0" i="1" baseline="-25000" smtClean="0">
                        <a:latin typeface="Cambria Math"/>
                      </a:rPr>
                      <m:t>1</m:t>
                    </m:r>
                    <m:r>
                      <a:rPr lang="en-NZ" sz="2400" i="1" baseline="-25000">
                        <a:latin typeface="Cambria Math"/>
                      </a:rPr>
                      <m:t> </m:t>
                    </m:r>
                  </m:oMath>
                </a14:m>
                <a:r>
                  <a:rPr lang="en-NZ" sz="2400" dirty="0">
                    <a:latin typeface="+mn-lt"/>
                  </a:rPr>
                  <a:t>and </a:t>
                </a:r>
                <a14:m>
                  <m:oMath xmlns:m="http://schemas.openxmlformats.org/officeDocument/2006/math">
                    <m:r>
                      <a:rPr lang="en-NZ" sz="2400" i="1">
                        <a:latin typeface="Cambria Math"/>
                      </a:rPr>
                      <m:t>𝑥</m:t>
                    </m:r>
                    <m:r>
                      <a:rPr lang="en-NZ" sz="2400" b="0" i="1" baseline="-25000" smtClean="0">
                        <a:latin typeface="Cambria Math"/>
                      </a:rPr>
                      <m:t>2</m:t>
                    </m:r>
                    <m:r>
                      <a:rPr lang="en-NZ" sz="2400" i="1" baseline="-25000">
                        <a:latin typeface="Cambria Math"/>
                      </a:rPr>
                      <m:t> </m:t>
                    </m:r>
                  </m:oMath>
                </a14:m>
                <a:r>
                  <a:rPr lang="en-NZ" sz="2400" dirty="0">
                    <a:latin typeface="+mn-lt"/>
                  </a:rPr>
                  <a:t>, the set </a:t>
                </a:r>
                <a14:m>
                  <m:oMath xmlns:m="http://schemas.openxmlformats.org/officeDocument/2006/math">
                    <m:d>
                      <m:dPr>
                        <m:begChr m:val="{"/>
                        <m:endChr m:val="}"/>
                        <m:ctrlPr>
                          <a:rPr lang="en-NZ" sz="2400" i="1" smtClean="0">
                            <a:latin typeface="Cambria Math" panose="02040503050406030204" pitchFamily="18" charset="0"/>
                          </a:rPr>
                        </m:ctrlPr>
                      </m:dPr>
                      <m:e>
                        <m:r>
                          <a:rPr lang="en-NZ" sz="2400" i="1">
                            <a:latin typeface="Cambria Math"/>
                          </a:rPr>
                          <m:t>𝑥</m:t>
                        </m:r>
                        <m:r>
                          <a:rPr lang="en-NZ" sz="2400" b="0" i="1" baseline="-25000" smtClean="0">
                            <a:latin typeface="Cambria Math"/>
                          </a:rPr>
                          <m:t>1</m:t>
                        </m:r>
                        <m:r>
                          <a:rPr lang="en-NZ" sz="2400" b="0" i="1" smtClean="0">
                            <a:latin typeface="Cambria Math"/>
                          </a:rPr>
                          <m:t>,</m:t>
                        </m:r>
                        <m:r>
                          <a:rPr lang="en-NZ" sz="2400" b="0" i="1" smtClean="0">
                            <a:latin typeface="Cambria Math"/>
                          </a:rPr>
                          <m:t>𝑥</m:t>
                        </m:r>
                        <m:r>
                          <a:rPr lang="en-NZ" sz="2400" b="0" i="1" baseline="-25000" smtClean="0">
                            <a:latin typeface="Cambria Math"/>
                          </a:rPr>
                          <m:t>2</m:t>
                        </m:r>
                        <m:r>
                          <a:rPr lang="en-NZ" sz="2400" b="0" i="1" smtClean="0">
                            <a:latin typeface="Cambria Math"/>
                          </a:rPr>
                          <m:t>,</m:t>
                        </m:r>
                        <m:r>
                          <a:rPr lang="en-NZ" sz="2400" b="0" i="1" smtClean="0">
                            <a:latin typeface="Cambria Math"/>
                          </a:rPr>
                          <m:t>𝑥</m:t>
                        </m:r>
                        <m:r>
                          <a:rPr lang="en-NZ" sz="2400" b="0" i="1" baseline="-25000" smtClean="0">
                            <a:latin typeface="Cambria Math"/>
                          </a:rPr>
                          <m:t>3</m:t>
                        </m:r>
                      </m:e>
                    </m:d>
                    <m:r>
                      <a:rPr lang="en-NZ" sz="2400" i="1" baseline="-25000">
                        <a:latin typeface="Cambria Math"/>
                      </a:rPr>
                      <m:t> </m:t>
                    </m:r>
                  </m:oMath>
                </a14:m>
                <a:r>
                  <a:rPr lang="en-NZ" sz="2400" dirty="0">
                    <a:latin typeface="+mn-lt"/>
                  </a:rPr>
                  <a:t>is not linearly independent</a:t>
                </a:r>
                <a:endParaRPr lang="en-US" sz="2400" dirty="0">
                  <a:latin typeface="+mn-lt"/>
                </a:endParaRPr>
              </a:p>
            </p:txBody>
          </p:sp>
        </mc:Choice>
        <mc:Fallback xmlns="">
          <p:sp>
            <p:nvSpPr>
              <p:cNvPr id="5126" name="Rectangle 8"/>
              <p:cNvSpPr>
                <a:spLocks noRot="1" noChangeAspect="1" noMove="1" noResize="1" noEditPoints="1" noAdjustHandles="1" noChangeArrowheads="1" noChangeShapeType="1" noTextEdit="1"/>
              </p:cNvSpPr>
              <p:nvPr/>
            </p:nvSpPr>
            <p:spPr bwMode="auto">
              <a:xfrm>
                <a:off x="152400" y="1143000"/>
                <a:ext cx="8153400" cy="1905000"/>
              </a:xfrm>
              <a:prstGeom prst="rect">
                <a:avLst/>
              </a:prstGeom>
              <a:blipFill rotWithShape="1">
                <a:blip r:embed="rId3"/>
                <a:stretch>
                  <a:fillRect l="-1121" t="-2885" r="-1719" b="-73397"/>
                </a:stretch>
              </a:blipFill>
              <a:ln w="9525">
                <a:noFill/>
                <a:miter lim="800000"/>
                <a:headEnd/>
                <a:tailEnd/>
              </a:ln>
            </p:spPr>
            <p:txBody>
              <a:bodyPr/>
              <a:lstStyle/>
              <a:p>
                <a:r>
                  <a:rPr lang="en-US">
                    <a:noFill/>
                  </a:rPr>
                  <a:t> </a:t>
                </a:r>
              </a:p>
            </p:txBody>
          </p:sp>
        </mc:Fallback>
      </mc:AlternateContent>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184" y="4876800"/>
            <a:ext cx="44640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6081584" y="5233470"/>
                <a:ext cx="176682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𝑥</m:t>
                      </m:r>
                      <m:r>
                        <a:rPr lang="en-NZ" b="0" i="1" baseline="-25000" smtClean="0">
                          <a:latin typeface="Cambria Math"/>
                        </a:rPr>
                        <m:t>3</m:t>
                      </m:r>
                      <m:r>
                        <a:rPr lang="en-NZ" b="0" i="1" smtClean="0">
                          <a:latin typeface="Cambria Math"/>
                        </a:rPr>
                        <m:t>=−2</m:t>
                      </m:r>
                      <m:r>
                        <a:rPr lang="en-NZ" b="0" i="1" smtClean="0">
                          <a:latin typeface="Cambria Math"/>
                        </a:rPr>
                        <m:t>𝑥</m:t>
                      </m:r>
                      <m:r>
                        <a:rPr lang="en-NZ" b="0" i="1" baseline="-25000" smtClean="0">
                          <a:latin typeface="Cambria Math"/>
                        </a:rPr>
                        <m:t>1</m:t>
                      </m:r>
                      <m:r>
                        <a:rPr lang="en-NZ" b="0" i="1" smtClean="0">
                          <a:latin typeface="Cambria Math"/>
                        </a:rPr>
                        <m:t>+</m:t>
                      </m:r>
                      <m:r>
                        <a:rPr lang="en-NZ" b="0" i="1" smtClean="0">
                          <a:latin typeface="Cambria Math"/>
                        </a:rPr>
                        <m:t>𝑥</m:t>
                      </m:r>
                      <m:r>
                        <a:rPr lang="en-NZ" b="0" i="1" baseline="-25000" smtClean="0">
                          <a:latin typeface="Cambria Math"/>
                        </a:rPr>
                        <m:t>2</m:t>
                      </m:r>
                    </m:oMath>
                  </m:oMathPara>
                </a14:m>
                <a:endParaRPr lang="en-US" baseline="-25000" dirty="0"/>
              </a:p>
            </p:txBody>
          </p:sp>
        </mc:Choice>
        <mc:Fallback xmlns="">
          <p:sp>
            <p:nvSpPr>
              <p:cNvPr id="2" name="TextBox 1"/>
              <p:cNvSpPr txBox="1">
                <a:spLocks noRot="1" noChangeAspect="1" noMove="1" noResize="1" noEditPoints="1" noAdjustHandles="1" noChangeArrowheads="1" noChangeShapeType="1" noTextEdit="1"/>
              </p:cNvSpPr>
              <p:nvPr/>
            </p:nvSpPr>
            <p:spPr>
              <a:xfrm>
                <a:off x="6081584" y="5233470"/>
                <a:ext cx="1766829" cy="362984"/>
              </a:xfrm>
              <a:prstGeom prst="rect">
                <a:avLst/>
              </a:prstGeom>
              <a:blipFill rotWithShape="1">
                <a:blip r:embed="rId5"/>
                <a:stretch>
                  <a:fillRect b="-1695"/>
                </a:stretch>
              </a:blipFill>
            </p:spPr>
            <p:txBody>
              <a:bodyPr/>
              <a:lstStyle/>
              <a:p>
                <a:r>
                  <a:rPr lang="en-US">
                    <a:noFill/>
                  </a:rPr>
                  <a:t> </a:t>
                </a:r>
              </a:p>
            </p:txBody>
          </p:sp>
        </mc:Fallback>
      </mc:AlternateContent>
    </p:spTree>
    <p:extLst>
      <p:ext uri="{BB962C8B-B14F-4D97-AF65-F5344CB8AC3E}">
        <p14:creationId xmlns:p14="http://schemas.microsoft.com/office/powerpoint/2010/main" val="3199514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997" y="12518"/>
            <a:ext cx="3657600" cy="1143000"/>
          </a:xfrm>
        </p:spPr>
        <p:txBody>
          <a:bodyPr/>
          <a:lstStyle/>
          <a:p>
            <a:r>
              <a:rPr lang="en-US" dirty="0"/>
              <a:t>Basis vectors</a:t>
            </a:r>
          </a:p>
        </p:txBody>
      </p:sp>
      <p:sp>
        <p:nvSpPr>
          <p:cNvPr id="3" name="Content Placeholder 2"/>
          <p:cNvSpPr>
            <a:spLocks noGrp="1"/>
          </p:cNvSpPr>
          <p:nvPr>
            <p:ph idx="1"/>
          </p:nvPr>
        </p:nvSpPr>
        <p:spPr>
          <a:xfrm>
            <a:off x="487960" y="1298564"/>
            <a:ext cx="6019800" cy="2133600"/>
          </a:xfrm>
        </p:spPr>
        <p:txBody>
          <a:bodyPr>
            <a:normAutofit fontScale="70000" lnSpcReduction="20000"/>
          </a:bodyPr>
          <a:lstStyle/>
          <a:p>
            <a:r>
              <a:rPr lang="en-US" dirty="0"/>
              <a:t>A set of elements (vectors) in a vector space V is called a basis, or a set of basis vectors, if the vectors are linearly independent and every vector in the vector space is a linear combination of this set</a:t>
            </a:r>
          </a:p>
          <a:p>
            <a:pPr lvl="1"/>
            <a:r>
              <a:rPr lang="en-US" dirty="0"/>
              <a:t>The same vector can be represented in two different basis vectors</a:t>
            </a:r>
          </a:p>
        </p:txBody>
      </p:sp>
      <p:pic>
        <p:nvPicPr>
          <p:cNvPr id="121858" name="Picture 2" descr="https://upload.wikimedia.org/wikipedia/commons/thumb/f/f4/3d_two_bases_same_vector.svg/130px-3d_two_bases_same_vector.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74638"/>
            <a:ext cx="1707762" cy="3008290"/>
          </a:xfrm>
          <a:prstGeom prst="rect">
            <a:avLst/>
          </a:prstGeom>
          <a:noFill/>
          <a:extLst>
            <a:ext uri="{909E8E84-426E-40DD-AFC4-6F175D3DCCD1}">
              <a14:hiddenFill xmlns:a14="http://schemas.microsoft.com/office/drawing/2010/main">
                <a:solidFill>
                  <a:srgbClr val="FFFFFF"/>
                </a:solidFill>
              </a14:hiddenFill>
            </a:ext>
          </a:extLst>
        </p:spPr>
      </p:pic>
      <p:pic>
        <p:nvPicPr>
          <p:cNvPr id="5" name="basis vecto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3600" y="3425974"/>
            <a:ext cx="5422900" cy="3048000"/>
          </a:xfrm>
          <a:prstGeom prst="rect">
            <a:avLst/>
          </a:prstGeom>
        </p:spPr>
      </p:pic>
    </p:spTree>
    <p:extLst>
      <p:ext uri="{BB962C8B-B14F-4D97-AF65-F5344CB8AC3E}">
        <p14:creationId xmlns:p14="http://schemas.microsoft.com/office/powerpoint/2010/main" val="2891663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NZ" dirty="0"/>
                  <a:t>A word about </a:t>
                </a:r>
                <a14:m>
                  <m:oMath xmlns:m="http://schemas.openxmlformats.org/officeDocument/2006/math">
                    <m:r>
                      <m:rPr>
                        <m:sty m:val="p"/>
                      </m:rPr>
                      <a:rPr lang="el-GR" i="1" smtClean="0">
                        <a:latin typeface="Cambria Math"/>
                        <a:ea typeface="Cambria Math"/>
                      </a:rPr>
                      <m:t>Σ</m:t>
                    </m:r>
                    <m:r>
                      <a:rPr lang="en-NZ" b="0" i="1" smtClean="0">
                        <a:latin typeface="Cambria Math"/>
                        <a:ea typeface="Cambria Math"/>
                      </a:rPr>
                      <m:t> </m:t>
                    </m:r>
                  </m:oMath>
                </a14:m>
                <a:r>
                  <a:rPr lang="en-NZ" dirty="0"/>
                  <a:t>notation</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686800" cy="5029200"/>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nary>
                        <m:naryPr>
                          <m:chr m:val="∑"/>
                          <m:ctrlPr>
                            <a:rPr lang="en-NZ" b="0" i="1" smtClean="0">
                              <a:latin typeface="Cambria Math" panose="02040503050406030204" pitchFamily="18" charset="0"/>
                            </a:rPr>
                          </m:ctrlPr>
                        </m:naryPr>
                        <m:sub>
                          <m:r>
                            <a:rPr lang="en-NZ" b="0" i="1" smtClean="0">
                              <a:latin typeface="Cambria Math"/>
                            </a:rPr>
                            <m:t>𝑖</m:t>
                          </m:r>
                          <m:r>
                            <a:rPr lang="en-NZ" b="0" i="1" smtClean="0">
                              <a:latin typeface="Cambria Math"/>
                            </a:rPr>
                            <m:t>=1</m:t>
                          </m:r>
                        </m:sub>
                        <m:sup>
                          <m:r>
                            <a:rPr lang="en-NZ" b="0" i="1" smtClean="0">
                              <a:latin typeface="Cambria Math"/>
                            </a:rPr>
                            <m:t>𝑛</m:t>
                          </m:r>
                        </m:sup>
                        <m:e>
                          <m:r>
                            <a:rPr lang="en-NZ" b="0" i="1" smtClean="0">
                              <a:latin typeface="Cambria Math"/>
                            </a:rPr>
                            <m:t>𝑖</m:t>
                          </m:r>
                        </m:e>
                      </m:nary>
                    </m:oMath>
                  </m:oMathPara>
                </a14:m>
                <a:endParaRPr lang="en-NZ" b="0" dirty="0"/>
              </a:p>
              <a:p>
                <a:pPr marL="0" indent="0">
                  <a:buNone/>
                </a:pPr>
                <a:r>
                  <a:rPr lang="en-NZ" dirty="0"/>
                  <a:t>If n=3</a:t>
                </a:r>
              </a:p>
              <a:p>
                <a:pPr marL="0" indent="0">
                  <a:buNone/>
                </a:pPr>
                <a:endParaRPr lang="en-NZ" b="0" dirty="0"/>
              </a:p>
              <a:p>
                <a:pPr marL="0" indent="0">
                  <a:buNone/>
                </a:pPr>
                <a14:m>
                  <m:oMathPara xmlns:m="http://schemas.openxmlformats.org/officeDocument/2006/math">
                    <m:oMathParaPr>
                      <m:jc m:val="centerGroup"/>
                    </m:oMathParaPr>
                    <m:oMath xmlns:m="http://schemas.openxmlformats.org/officeDocument/2006/math">
                      <m:nary>
                        <m:naryPr>
                          <m:chr m:val="∑"/>
                          <m:ctrlPr>
                            <a:rPr lang="en-NZ" i="1">
                              <a:latin typeface="Cambria Math" panose="02040503050406030204" pitchFamily="18" charset="0"/>
                            </a:rPr>
                          </m:ctrlPr>
                        </m:naryPr>
                        <m:sub>
                          <m:r>
                            <a:rPr lang="en-NZ" i="1">
                              <a:latin typeface="Cambria Math"/>
                            </a:rPr>
                            <m:t>𝑖</m:t>
                          </m:r>
                          <m:r>
                            <a:rPr lang="en-NZ" i="1">
                              <a:latin typeface="Cambria Math"/>
                            </a:rPr>
                            <m:t>=1</m:t>
                          </m:r>
                        </m:sub>
                        <m:sup>
                          <m:r>
                            <a:rPr lang="en-NZ" i="1">
                              <a:latin typeface="Cambria Math"/>
                            </a:rPr>
                            <m:t>𝑛</m:t>
                          </m:r>
                        </m:sup>
                        <m:e>
                          <m:r>
                            <a:rPr lang="en-NZ" i="1">
                              <a:latin typeface="Cambria Math"/>
                            </a:rPr>
                            <m:t>𝑖</m:t>
                          </m:r>
                        </m:e>
                      </m:nary>
                      <m:r>
                        <a:rPr lang="en-NZ" b="0" i="1" smtClean="0">
                          <a:latin typeface="Cambria Math"/>
                        </a:rPr>
                        <m:t>=1+2+3=6</m:t>
                      </m:r>
                    </m:oMath>
                  </m:oMathPara>
                </a14:m>
                <a:endParaRPr lang="en-NZ" dirty="0"/>
              </a:p>
              <a:p>
                <a:pPr marL="0" indent="0">
                  <a:buNone/>
                </a:pPr>
                <a:endParaRPr lang="en-NZ" dirty="0"/>
              </a:p>
              <a:p>
                <a:pPr marL="0" indent="0">
                  <a:buNone/>
                </a:pPr>
                <a:r>
                  <a:rPr lang="en-NZ" dirty="0"/>
                  <a:t>If n=5</a:t>
                </a:r>
              </a:p>
              <a:p>
                <a:pPr marL="0" indent="0">
                  <a:buNone/>
                </a:pPr>
                <a14:m>
                  <m:oMathPara xmlns:m="http://schemas.openxmlformats.org/officeDocument/2006/math">
                    <m:oMathParaPr>
                      <m:jc m:val="centerGroup"/>
                    </m:oMathParaPr>
                    <m:oMath xmlns:m="http://schemas.openxmlformats.org/officeDocument/2006/math">
                      <m:nary>
                        <m:naryPr>
                          <m:chr m:val="∑"/>
                          <m:ctrlPr>
                            <a:rPr lang="en-NZ" i="1">
                              <a:latin typeface="Cambria Math" panose="02040503050406030204" pitchFamily="18" charset="0"/>
                            </a:rPr>
                          </m:ctrlPr>
                        </m:naryPr>
                        <m:sub>
                          <m:r>
                            <a:rPr lang="en-NZ" i="1">
                              <a:latin typeface="Cambria Math"/>
                            </a:rPr>
                            <m:t>𝑖</m:t>
                          </m:r>
                          <m:r>
                            <a:rPr lang="en-NZ" i="1">
                              <a:latin typeface="Cambria Math"/>
                            </a:rPr>
                            <m:t>=1</m:t>
                          </m:r>
                        </m:sub>
                        <m:sup>
                          <m:r>
                            <a:rPr lang="en-NZ" i="1">
                              <a:latin typeface="Cambria Math"/>
                            </a:rPr>
                            <m:t>𝑛</m:t>
                          </m:r>
                        </m:sup>
                        <m:e>
                          <m:r>
                            <a:rPr lang="en-NZ" i="1">
                              <a:latin typeface="Cambria Math"/>
                            </a:rPr>
                            <m:t>𝑖</m:t>
                          </m:r>
                        </m:e>
                      </m:nary>
                      <m:r>
                        <a:rPr lang="en-NZ" i="1">
                          <a:latin typeface="Cambria Math"/>
                        </a:rPr>
                        <m:t>=1+2+3+4</m:t>
                      </m:r>
                      <m:r>
                        <a:rPr lang="en-NZ" b="0" i="1" smtClean="0">
                          <a:latin typeface="Cambria Math"/>
                        </a:rPr>
                        <m:t>+5</m:t>
                      </m:r>
                      <m:r>
                        <a:rPr lang="en-NZ" i="1">
                          <a:latin typeface="Cambria Math"/>
                        </a:rPr>
                        <m:t>=1</m:t>
                      </m:r>
                      <m:r>
                        <a:rPr lang="en-NZ" b="0" i="1" smtClean="0">
                          <a:latin typeface="Cambria Math"/>
                        </a:rPr>
                        <m:t>5</m:t>
                      </m:r>
                    </m:oMath>
                  </m:oMathPara>
                </a14:m>
                <a:endParaRPr lang="en-NZ" dirty="0"/>
              </a:p>
              <a:p>
                <a:pPr marL="0" indent="0">
                  <a:buNone/>
                </a:pPr>
                <a:endParaRPr lang="en-NZ"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686800" cy="5029200"/>
              </a:xfrm>
              <a:blipFill rotWithShape="1">
                <a:blip r:embed="rId3"/>
                <a:stretch>
                  <a:fillRect l="-1123"/>
                </a:stretch>
              </a:blipFill>
            </p:spPr>
            <p:txBody>
              <a:bodyPr/>
              <a:lstStyle/>
              <a:p>
                <a:r>
                  <a:rPr lang="en-US">
                    <a:noFill/>
                  </a:rPr>
                  <a:t> </a:t>
                </a:r>
              </a:p>
            </p:txBody>
          </p:sp>
        </mc:Fallback>
      </mc:AlternateContent>
    </p:spTree>
    <p:extLst>
      <p:ext uri="{BB962C8B-B14F-4D97-AF65-F5344CB8AC3E}">
        <p14:creationId xmlns:p14="http://schemas.microsoft.com/office/powerpoint/2010/main" val="6529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2953" name="Rectangle 9"/>
              <p:cNvSpPr>
                <a:spLocks noChangeArrowheads="1"/>
              </p:cNvSpPr>
              <p:nvPr/>
            </p:nvSpPr>
            <p:spPr bwMode="auto">
              <a:xfrm>
                <a:off x="381000" y="990600"/>
                <a:ext cx="8796092" cy="2743200"/>
              </a:xfrm>
              <a:prstGeom prst="rect">
                <a:avLst/>
              </a:prstGeom>
              <a:noFill/>
              <a:ln w="9525">
                <a:noFill/>
                <a:miter lim="800000"/>
                <a:headEnd/>
                <a:tailEnd/>
              </a:ln>
              <a:effectLst/>
            </p:spPr>
            <p:txBody>
              <a:bodyPr/>
              <a:lstStyle/>
              <a:p>
                <a:pPr marL="457200" indent="-457200">
                  <a:spcBef>
                    <a:spcPct val="20000"/>
                  </a:spcBef>
                  <a:buFont typeface="Arial" panose="020B0604020202020204" pitchFamily="34" charset="0"/>
                  <a:buChar char="•"/>
                  <a:defRPr/>
                </a:pPr>
                <a:r>
                  <a:rPr lang="en-US" sz="2800" dirty="0">
                    <a:latin typeface="+mj-lt"/>
                  </a:rPr>
                  <a:t>A norm of a vector </a:t>
                </a:r>
                <a14:m>
                  <m:oMath xmlns:m="http://schemas.openxmlformats.org/officeDocument/2006/math">
                    <m:d>
                      <m:dPr>
                        <m:begChr m:val="‖"/>
                        <m:endChr m:val="‖"/>
                        <m:ctrlPr>
                          <a:rPr lang="en-US" sz="2800" i="1" smtClean="0">
                            <a:latin typeface="Cambria Math" panose="02040503050406030204" pitchFamily="18" charset="0"/>
                          </a:rPr>
                        </m:ctrlPr>
                      </m:dPr>
                      <m:e>
                        <m:r>
                          <a:rPr lang="en-NZ" sz="2800" b="0" i="1" smtClean="0">
                            <a:latin typeface="Cambria Math"/>
                          </a:rPr>
                          <m:t>𝑥</m:t>
                        </m:r>
                      </m:e>
                    </m:d>
                  </m:oMath>
                </a14:m>
                <a:r>
                  <a:rPr lang="en-US" sz="2800" dirty="0">
                    <a:latin typeface="+mj-lt"/>
                  </a:rPr>
                  <a:t> is informally a measure of the “magnitude” of the vector.</a:t>
                </a:r>
              </a:p>
              <a:p>
                <a:pPr marL="457200" indent="-457200">
                  <a:spcBef>
                    <a:spcPct val="20000"/>
                  </a:spcBef>
                  <a:buFont typeface="Arial" panose="020B0604020202020204" pitchFamily="34" charset="0"/>
                  <a:buChar char="•"/>
                  <a:defRPr/>
                </a:pPr>
                <a:r>
                  <a:rPr lang="en-NZ" sz="2800" dirty="0">
                    <a:latin typeface="+mj-lt"/>
                  </a:rPr>
                  <a:t>There are many type of norms, L</a:t>
                </a:r>
                <a:r>
                  <a:rPr lang="en-NZ" sz="2800" baseline="-25000" dirty="0">
                    <a:latin typeface="+mj-lt"/>
                  </a:rPr>
                  <a:t>1</a:t>
                </a:r>
                <a:r>
                  <a:rPr lang="en-NZ" sz="2800" dirty="0">
                    <a:latin typeface="+mj-lt"/>
                  </a:rPr>
                  <a:t>,L</a:t>
                </a:r>
                <a:r>
                  <a:rPr lang="en-NZ" sz="2800" baseline="-25000" dirty="0">
                    <a:latin typeface="+mj-lt"/>
                  </a:rPr>
                  <a:t>2</a:t>
                </a:r>
                <a:r>
                  <a:rPr lang="en-NZ" sz="2800" dirty="0">
                    <a:latin typeface="+mj-lt"/>
                  </a:rPr>
                  <a:t>,L</a:t>
                </a:r>
                <a:r>
                  <a:rPr lang="en-NZ" sz="2800" baseline="-25000" dirty="0">
                    <a:latin typeface="+mj-lt"/>
                  </a:rPr>
                  <a:t>3</a:t>
                </a:r>
                <a:r>
                  <a:rPr lang="en-NZ" sz="2800" dirty="0">
                    <a:latin typeface="+mj-lt"/>
                  </a:rPr>
                  <a:t>,…</a:t>
                </a:r>
                <a:r>
                  <a:rPr lang="en-NZ" sz="2800" dirty="0" err="1">
                    <a:latin typeface="+mj-lt"/>
                  </a:rPr>
                  <a:t>L</a:t>
                </a:r>
                <a:r>
                  <a:rPr lang="en-NZ" sz="2800" baseline="-25000" dirty="0" err="1">
                    <a:latin typeface="+mj-lt"/>
                  </a:rPr>
                  <a:t>infinity</a:t>
                </a:r>
                <a:endParaRPr lang="en-NZ" sz="2800" baseline="-25000" dirty="0">
                  <a:latin typeface="+mj-lt"/>
                </a:endParaRPr>
              </a:p>
              <a:p>
                <a:pPr marL="457200" indent="-457200">
                  <a:spcBef>
                    <a:spcPct val="20000"/>
                  </a:spcBef>
                  <a:buFont typeface="Arial" panose="020B0604020202020204" pitchFamily="34" charset="0"/>
                  <a:buChar char="•"/>
                  <a:defRPr/>
                </a:pPr>
                <a:r>
                  <a:rPr lang="en-NZ" sz="2800" dirty="0">
                    <a:latin typeface="+mj-lt"/>
                  </a:rPr>
                  <a:t>The most important one is the L</a:t>
                </a:r>
                <a:r>
                  <a:rPr lang="en-NZ" sz="2800" baseline="-25000" dirty="0">
                    <a:latin typeface="+mj-lt"/>
                  </a:rPr>
                  <a:t>2</a:t>
                </a:r>
                <a:r>
                  <a:rPr lang="en-NZ" sz="2800" dirty="0">
                    <a:latin typeface="+mj-lt"/>
                  </a:rPr>
                  <a:t> norm (</a:t>
                </a:r>
                <a:r>
                  <a:rPr lang="en-US" sz="2800" dirty="0"/>
                  <a:t>magnitude, length, Euclidean distance</a:t>
                </a:r>
                <a:r>
                  <a:rPr lang="en-NZ" sz="2800" dirty="0">
                    <a:latin typeface="+mj-lt"/>
                  </a:rPr>
                  <a:t>)</a:t>
                </a:r>
              </a:p>
              <a:p>
                <a:pPr marL="742950" lvl="1" indent="-285750">
                  <a:spcBef>
                    <a:spcPct val="20000"/>
                  </a:spcBef>
                  <a:buFontTx/>
                  <a:buChar char="–"/>
                  <a:defRPr/>
                </a:pPr>
                <a:endParaRPr lang="en-NZ" sz="2400" dirty="0">
                  <a:latin typeface="+mj-lt"/>
                  <a:cs typeface="Arial" charset="0"/>
                </a:endParaRPr>
              </a:p>
              <a:p>
                <a:pPr marL="742950" lvl="1" indent="-285750">
                  <a:spcBef>
                    <a:spcPct val="20000"/>
                  </a:spcBef>
                  <a:buFontTx/>
                  <a:buChar char="–"/>
                  <a:defRPr/>
                </a:pPr>
                <a:endParaRPr lang="en-NZ" sz="2400" dirty="0">
                  <a:latin typeface="+mj-lt"/>
                  <a:cs typeface="Arial" charset="0"/>
                </a:endParaRPr>
              </a:p>
              <a:p>
                <a:pPr marL="742950" lvl="1" indent="-285750">
                  <a:spcBef>
                    <a:spcPct val="20000"/>
                  </a:spcBef>
                  <a:buFontTx/>
                  <a:buChar char="–"/>
                  <a:defRPr/>
                </a:pPr>
                <a:endParaRPr lang="en-NZ" sz="2400" dirty="0">
                  <a:latin typeface="+mj-lt"/>
                  <a:cs typeface="Arial" charset="0"/>
                </a:endParaRPr>
              </a:p>
              <a:p>
                <a:pPr marL="742950" lvl="1" indent="-285750">
                  <a:spcBef>
                    <a:spcPct val="20000"/>
                  </a:spcBef>
                  <a:buFontTx/>
                  <a:buChar char="–"/>
                  <a:defRPr/>
                </a:pPr>
                <a:endParaRPr lang="en-NZ" sz="2400" dirty="0">
                  <a:latin typeface="+mj-lt"/>
                  <a:cs typeface="Arial" charset="0"/>
                </a:endParaRPr>
              </a:p>
              <a:p>
                <a:pPr marL="742950" lvl="1" indent="-285750">
                  <a:spcBef>
                    <a:spcPct val="20000"/>
                  </a:spcBef>
                  <a:buFontTx/>
                  <a:buChar char="–"/>
                  <a:defRPr/>
                </a:pPr>
                <a:endParaRPr lang="en-US" sz="2400" dirty="0">
                  <a:latin typeface="+mj-lt"/>
                  <a:cs typeface="Arial" charset="0"/>
                </a:endParaRPr>
              </a:p>
            </p:txBody>
          </p:sp>
        </mc:Choice>
        <mc:Fallback xmlns="">
          <p:sp>
            <p:nvSpPr>
              <p:cNvPr id="82953" name="Rectangle 9"/>
              <p:cNvSpPr>
                <a:spLocks noRot="1" noChangeAspect="1" noMove="1" noResize="1" noEditPoints="1" noAdjustHandles="1" noChangeArrowheads="1" noChangeShapeType="1" noTextEdit="1"/>
              </p:cNvSpPr>
              <p:nvPr/>
            </p:nvSpPr>
            <p:spPr bwMode="auto">
              <a:xfrm>
                <a:off x="381000" y="990600"/>
                <a:ext cx="8796092" cy="2743200"/>
              </a:xfrm>
              <a:prstGeom prst="rect">
                <a:avLst/>
              </a:prstGeom>
              <a:blipFill rotWithShape="1">
                <a:blip r:embed="rId2"/>
                <a:stretch>
                  <a:fillRect l="-1248" t="-2000"/>
                </a:stretch>
              </a:blipFill>
              <a:ln w="9525">
                <a:noFill/>
                <a:miter lim="800000"/>
                <a:headEnd/>
                <a:tailEnd/>
              </a:ln>
              <a:effectLst/>
            </p:spPr>
            <p:txBody>
              <a:bodyPr/>
              <a:lstStyle/>
              <a:p>
                <a:r>
                  <a:rPr lang="en-US">
                    <a:noFill/>
                  </a:rPr>
                  <a:t> </a:t>
                </a:r>
              </a:p>
            </p:txBody>
          </p:sp>
        </mc:Fallback>
      </mc:AlternateContent>
      <p:pic>
        <p:nvPicPr>
          <p:cNvPr id="317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866534"/>
            <a:ext cx="18288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p:cNvSpPr>
            <a:spLocks noGrp="1" noChangeArrowheads="1"/>
          </p:cNvSpPr>
          <p:nvPr>
            <p:ph type="title"/>
          </p:nvPr>
        </p:nvSpPr>
        <p:spPr>
          <a:xfrm>
            <a:off x="457200" y="0"/>
            <a:ext cx="8229600" cy="1143000"/>
          </a:xfrm>
        </p:spPr>
        <p:txBody>
          <a:bodyPr/>
          <a:lstStyle/>
          <a:p>
            <a:r>
              <a:rPr lang="en-US" dirty="0"/>
              <a:t>Vector norms</a:t>
            </a:r>
            <a:endParaRPr lang="en-US" altLang="en-US" dirty="0"/>
          </a:p>
        </p:txBody>
      </p:sp>
      <p:pic>
        <p:nvPicPr>
          <p:cNvPr id="14" name="Picture 22"/>
          <p:cNvPicPr>
            <a:picLocks noChangeAspect="1" noChangeArrowheads="1"/>
          </p:cNvPicPr>
          <p:nvPr/>
        </p:nvPicPr>
        <p:blipFill rotWithShape="1">
          <a:blip r:embed="rId4">
            <a:extLst>
              <a:ext uri="{28A0092B-C50C-407E-A947-70E740481C1C}">
                <a14:useLocalDpi xmlns:a14="http://schemas.microsoft.com/office/drawing/2010/main" val="0"/>
              </a:ext>
            </a:extLst>
          </a:blip>
          <a:srcRect l="5381" t="1137" r="6453" b="4754"/>
          <a:stretch/>
        </p:blipFill>
        <p:spPr bwMode="auto">
          <a:xfrm>
            <a:off x="1504718" y="3600794"/>
            <a:ext cx="2678924" cy="160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extBox 8"/>
              <p:cNvSpPr txBox="1"/>
              <p:nvPr/>
            </p:nvSpPr>
            <p:spPr>
              <a:xfrm>
                <a:off x="3200400" y="5334000"/>
                <a:ext cx="255223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1" i="1" smtClean="0">
                          <a:latin typeface="Cambria Math"/>
                        </a:rPr>
                        <m:t>𝒗</m:t>
                      </m:r>
                      <m:r>
                        <a:rPr lang="en-NZ" sz="2800" b="0" i="1" smtClean="0">
                          <a:latin typeface="Cambria Math"/>
                        </a:rPr>
                        <m:t>=</m:t>
                      </m:r>
                      <m:d>
                        <m:dPr>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r>
                                  <m:rPr>
                                    <m:brk m:alnAt="7"/>
                                  </m:rPr>
                                  <a:rPr lang="en-NZ" sz="2800" b="0" i="1" smtClean="0">
                                    <a:latin typeface="Cambria Math"/>
                                  </a:rPr>
                                  <m:t>3</m:t>
                                </m:r>
                              </m:e>
                              <m:e>
                                <m:r>
                                  <a:rPr lang="en-NZ" sz="2800" b="0" i="1" smtClean="0">
                                    <a:latin typeface="Cambria Math"/>
                                  </a:rPr>
                                  <m:t>4</m:t>
                                </m:r>
                              </m:e>
                              <m:e>
                                <m:r>
                                  <a:rPr lang="en-NZ" sz="2800" b="0" i="1" smtClean="0">
                                    <a:latin typeface="Cambria Math"/>
                                  </a:rPr>
                                  <m:t>5</m:t>
                                </m:r>
                              </m:e>
                            </m:mr>
                          </m:m>
                        </m:e>
                      </m:d>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3200400" y="5334000"/>
                <a:ext cx="2552237"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00100" y="6014740"/>
                <a:ext cx="7543800"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000" b="0" i="1" smtClean="0">
                          <a:latin typeface="Cambria Math"/>
                        </a:rPr>
                        <m:t>𝐿</m:t>
                      </m:r>
                      <m:r>
                        <a:rPr lang="en-NZ" sz="2000" b="0" i="1" baseline="-25000" smtClean="0">
                          <a:latin typeface="Cambria Math"/>
                        </a:rPr>
                        <m:t>2</m:t>
                      </m:r>
                      <m:d>
                        <m:dPr>
                          <m:ctrlPr>
                            <a:rPr lang="en-NZ" sz="2000" b="0" i="1" smtClean="0">
                              <a:latin typeface="Cambria Math" panose="02040503050406030204" pitchFamily="18" charset="0"/>
                            </a:rPr>
                          </m:ctrlPr>
                        </m:dPr>
                        <m:e>
                          <m:r>
                            <a:rPr lang="en-NZ" sz="2000" b="1" i="1" smtClean="0">
                              <a:latin typeface="Cambria Math"/>
                            </a:rPr>
                            <m:t>𝒗</m:t>
                          </m:r>
                        </m:e>
                      </m:d>
                      <m:r>
                        <a:rPr lang="en-NZ" sz="2000" b="0" i="1" smtClean="0">
                          <a:latin typeface="Cambria Math"/>
                        </a:rPr>
                        <m:t>=</m:t>
                      </m:r>
                      <m:d>
                        <m:dPr>
                          <m:begChr m:val="‖"/>
                          <m:endChr m:val="‖"/>
                          <m:ctrlPr>
                            <a:rPr lang="en-NZ" sz="2000" i="1">
                              <a:latin typeface="Cambria Math" panose="02040503050406030204" pitchFamily="18" charset="0"/>
                            </a:rPr>
                          </m:ctrlPr>
                        </m:dPr>
                        <m:e>
                          <m:r>
                            <a:rPr lang="en-NZ" sz="2000" i="1">
                              <a:latin typeface="Cambria Math"/>
                            </a:rPr>
                            <m:t>𝑣</m:t>
                          </m:r>
                        </m:e>
                      </m:d>
                      <m:r>
                        <a:rPr lang="en-NZ" sz="2000" b="0" i="1" baseline="-25000" smtClean="0">
                          <a:latin typeface="Cambria Math"/>
                        </a:rPr>
                        <m:t>2</m:t>
                      </m:r>
                      <m:r>
                        <a:rPr lang="en-NZ" sz="2000" b="0" i="1" smtClean="0">
                          <a:latin typeface="Cambria Math"/>
                        </a:rPr>
                        <m:t>=</m:t>
                      </m:r>
                      <m:d>
                        <m:dPr>
                          <m:begChr m:val="|"/>
                          <m:endChr m:val="|"/>
                          <m:ctrlPr>
                            <a:rPr lang="en-NZ" sz="2000" b="0" i="1" smtClean="0">
                              <a:latin typeface="Cambria Math" panose="02040503050406030204" pitchFamily="18" charset="0"/>
                            </a:rPr>
                          </m:ctrlPr>
                        </m:dPr>
                        <m:e>
                          <m:r>
                            <a:rPr lang="en-NZ" sz="2000" b="0" i="1" smtClean="0">
                              <a:latin typeface="Cambria Math"/>
                            </a:rPr>
                            <m:t>𝑣</m:t>
                          </m:r>
                        </m:e>
                      </m:d>
                      <m:r>
                        <a:rPr lang="en-NZ" sz="2000" b="0" i="1" smtClean="0">
                          <a:latin typeface="Cambria Math"/>
                        </a:rPr>
                        <m:t>=</m:t>
                      </m:r>
                      <m:rad>
                        <m:radPr>
                          <m:ctrlPr>
                            <a:rPr lang="en-NZ" sz="2000" b="0" i="1" smtClean="0">
                              <a:latin typeface="Cambria Math" panose="02040503050406030204" pitchFamily="18" charset="0"/>
                            </a:rPr>
                          </m:ctrlPr>
                        </m:radPr>
                        <m:deg>
                          <m:r>
                            <m:rPr>
                              <m:brk m:alnAt="7"/>
                            </m:rPr>
                            <a:rPr lang="en-NZ" sz="2000" b="0" i="1" smtClean="0">
                              <a:latin typeface="Cambria Math"/>
                            </a:rPr>
                            <m:t>2</m:t>
                          </m:r>
                        </m:deg>
                        <m:e>
                          <m:sSup>
                            <m:sSupPr>
                              <m:ctrlPr>
                                <a:rPr lang="en-NZ" sz="2000" b="0" i="1" smtClean="0">
                                  <a:latin typeface="Cambria Math" panose="02040503050406030204" pitchFamily="18" charset="0"/>
                                </a:rPr>
                              </m:ctrlPr>
                            </m:sSupPr>
                            <m:e>
                              <m:r>
                                <a:rPr lang="en-NZ" sz="2000" b="0" i="1" smtClean="0">
                                  <a:latin typeface="Cambria Math"/>
                                </a:rPr>
                                <m:t>3</m:t>
                              </m:r>
                            </m:e>
                            <m:sup>
                              <m:r>
                                <a:rPr lang="en-NZ" sz="2000" b="0" i="1" smtClean="0">
                                  <a:latin typeface="Cambria Math"/>
                                </a:rPr>
                                <m:t>2</m:t>
                              </m:r>
                            </m:sup>
                          </m:sSup>
                          <m:r>
                            <a:rPr lang="en-NZ" sz="2000" b="0" i="1" smtClean="0">
                              <a:latin typeface="Cambria Math"/>
                            </a:rPr>
                            <m:t>+</m:t>
                          </m:r>
                          <m:sSup>
                            <m:sSupPr>
                              <m:ctrlPr>
                                <a:rPr lang="en-NZ" sz="2000" i="1">
                                  <a:latin typeface="Cambria Math" panose="02040503050406030204" pitchFamily="18" charset="0"/>
                                </a:rPr>
                              </m:ctrlPr>
                            </m:sSupPr>
                            <m:e>
                              <m:r>
                                <a:rPr lang="en-NZ" sz="2000" b="0" i="1" smtClean="0">
                                  <a:latin typeface="Cambria Math"/>
                                </a:rPr>
                                <m:t>4</m:t>
                              </m:r>
                            </m:e>
                            <m:sup>
                              <m:r>
                                <a:rPr lang="en-NZ" sz="2000" b="0" i="1" smtClean="0">
                                  <a:latin typeface="Cambria Math"/>
                                </a:rPr>
                                <m:t>2</m:t>
                              </m:r>
                            </m:sup>
                          </m:sSup>
                          <m:r>
                            <a:rPr lang="en-NZ" sz="2000" b="0" i="1" smtClean="0">
                              <a:latin typeface="Cambria Math"/>
                            </a:rPr>
                            <m:t>+</m:t>
                          </m:r>
                          <m:sSup>
                            <m:sSupPr>
                              <m:ctrlPr>
                                <a:rPr lang="en-NZ" sz="2000" i="1">
                                  <a:latin typeface="Cambria Math" panose="02040503050406030204" pitchFamily="18" charset="0"/>
                                </a:rPr>
                              </m:ctrlPr>
                            </m:sSupPr>
                            <m:e>
                              <m:r>
                                <a:rPr lang="en-NZ" sz="2000" b="0" i="1" smtClean="0">
                                  <a:latin typeface="Cambria Math"/>
                                </a:rPr>
                                <m:t>5</m:t>
                              </m:r>
                            </m:e>
                            <m:sup>
                              <m:r>
                                <a:rPr lang="en-NZ" sz="2000" b="0" i="1" smtClean="0">
                                  <a:latin typeface="Cambria Math"/>
                                </a:rPr>
                                <m:t>2</m:t>
                              </m:r>
                            </m:sup>
                          </m:sSup>
                        </m:e>
                      </m:rad>
                      <m:r>
                        <a:rPr lang="en-NZ" sz="2000" b="0" i="1" smtClean="0">
                          <a:latin typeface="Cambria Math"/>
                        </a:rPr>
                        <m:t>=</m:t>
                      </m:r>
                      <m:rad>
                        <m:radPr>
                          <m:ctrlPr>
                            <a:rPr lang="en-NZ" sz="2000" b="0" i="1" smtClean="0">
                              <a:latin typeface="Cambria Math" panose="02040503050406030204" pitchFamily="18" charset="0"/>
                            </a:rPr>
                          </m:ctrlPr>
                        </m:radPr>
                        <m:deg>
                          <m:r>
                            <m:rPr>
                              <m:brk m:alnAt="7"/>
                            </m:rPr>
                            <a:rPr lang="en-NZ" sz="2000" b="0" i="1" smtClean="0">
                              <a:latin typeface="Cambria Math"/>
                            </a:rPr>
                            <m:t>2</m:t>
                          </m:r>
                        </m:deg>
                        <m:e>
                          <m:r>
                            <a:rPr lang="en-NZ" sz="2000" b="0" i="1" smtClean="0">
                              <a:latin typeface="Cambria Math"/>
                            </a:rPr>
                            <m:t>50</m:t>
                          </m:r>
                        </m:e>
                      </m:rad>
                      <m:r>
                        <a:rPr lang="en-NZ" sz="2000" b="0" i="1" smtClean="0">
                          <a:latin typeface="Cambria Math"/>
                          <a:ea typeface="Cambria Math"/>
                        </a:rPr>
                        <m:t>≈</m:t>
                      </m:r>
                      <m:r>
                        <a:rPr lang="en-NZ" sz="2000" b="0" i="1" smtClean="0">
                          <a:latin typeface="Cambria Math"/>
                        </a:rPr>
                        <m:t>7.07</m:t>
                      </m:r>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800100" y="6014740"/>
                <a:ext cx="7543800" cy="47359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8163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627543" y="300430"/>
            <a:ext cx="2457450" cy="1733550"/>
          </a:xfrm>
          <a:prstGeom prst="rect">
            <a:avLst/>
          </a:prstGeom>
        </p:spPr>
      </p:pic>
      <p:sp>
        <p:nvSpPr>
          <p:cNvPr id="2" name="Title 1"/>
          <p:cNvSpPr>
            <a:spLocks noGrp="1"/>
          </p:cNvSpPr>
          <p:nvPr>
            <p:ph type="title"/>
          </p:nvPr>
        </p:nvSpPr>
        <p:spPr>
          <a:xfrm>
            <a:off x="457200" y="274638"/>
            <a:ext cx="4191000" cy="1143000"/>
          </a:xfrm>
        </p:spPr>
        <p:txBody>
          <a:bodyPr/>
          <a:lstStyle/>
          <a:p>
            <a:r>
              <a:rPr lang="en-NZ" dirty="0"/>
              <a:t>Unit vector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1889964"/>
                <a:ext cx="8229600" cy="3581399"/>
              </a:xfrm>
            </p:spPr>
            <p:txBody>
              <a:bodyPr>
                <a:normAutofit fontScale="92500"/>
              </a:bodyPr>
              <a:lstStyle/>
              <a:p>
                <a:r>
                  <a:rPr lang="en-NZ" dirty="0"/>
                  <a:t>If a vector has length 1, it is called a unit vector</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𝒖</m:t>
                          </m:r>
                        </m:e>
                      </m:d>
                      <m:r>
                        <a:rPr lang="en-NZ" b="0" i="1" smtClean="0">
                          <a:latin typeface="Cambria Math"/>
                        </a:rPr>
                        <m:t>=1</m:t>
                      </m:r>
                      <m:r>
                        <a:rPr lang="en-NZ" b="0" i="1" smtClean="0">
                          <a:latin typeface="Cambria Math"/>
                          <a:ea typeface="Cambria Math"/>
                        </a:rPr>
                        <m:t>→</m:t>
                      </m:r>
                      <m:r>
                        <a:rPr lang="en-US" b="1" i="1" smtClean="0">
                          <a:latin typeface="Cambria Math" panose="02040503050406030204" pitchFamily="18" charset="0"/>
                          <a:ea typeface="Cambria Math"/>
                        </a:rPr>
                        <m:t>𝒖</m:t>
                      </m:r>
                      <m:r>
                        <a:rPr lang="en-NZ" b="0" i="1" smtClean="0">
                          <a:latin typeface="Cambria Math"/>
                          <a:ea typeface="Cambria Math"/>
                        </a:rPr>
                        <m:t> </m:t>
                      </m:r>
                      <m:r>
                        <a:rPr lang="en-NZ" b="0" i="1" smtClean="0">
                          <a:latin typeface="Cambria Math"/>
                          <a:ea typeface="Cambria Math"/>
                        </a:rPr>
                        <m:t>𝑖𝑠</m:t>
                      </m:r>
                      <m:r>
                        <a:rPr lang="en-NZ" b="0" i="1" smtClean="0">
                          <a:latin typeface="Cambria Math"/>
                          <a:ea typeface="Cambria Math"/>
                        </a:rPr>
                        <m:t> </m:t>
                      </m:r>
                      <m:r>
                        <a:rPr lang="en-NZ" b="0" i="1" smtClean="0">
                          <a:latin typeface="Cambria Math"/>
                          <a:ea typeface="Cambria Math"/>
                        </a:rPr>
                        <m:t>𝑎</m:t>
                      </m:r>
                      <m:r>
                        <a:rPr lang="en-NZ" b="0" i="1" smtClean="0">
                          <a:latin typeface="Cambria Math"/>
                          <a:ea typeface="Cambria Math"/>
                        </a:rPr>
                        <m:t> </m:t>
                      </m:r>
                      <m:r>
                        <a:rPr lang="en-NZ" b="0" i="1" smtClean="0">
                          <a:latin typeface="Cambria Math"/>
                          <a:ea typeface="Cambria Math"/>
                        </a:rPr>
                        <m:t>𝑢𝑛𝑖𝑡</m:t>
                      </m:r>
                      <m:r>
                        <a:rPr lang="en-NZ" b="0" i="1" smtClean="0">
                          <a:latin typeface="Cambria Math"/>
                          <a:ea typeface="Cambria Math"/>
                        </a:rPr>
                        <m:t> </m:t>
                      </m:r>
                      <m:r>
                        <a:rPr lang="en-NZ" b="0" i="1" smtClean="0">
                          <a:latin typeface="Cambria Math"/>
                          <a:ea typeface="Cambria Math"/>
                        </a:rPr>
                        <m:t>𝑣𝑒𝑐𝑡𝑜𝑟</m:t>
                      </m:r>
                    </m:oMath>
                  </m:oMathPara>
                </a14:m>
                <a:endParaRPr lang="en-NZ" b="0" dirty="0">
                  <a:ea typeface="Cambria Math"/>
                </a:endParaRPr>
              </a:p>
              <a:p>
                <a:pPr marL="457200" lvl="1" indent="0">
                  <a:buNone/>
                </a:pPr>
                <a:endParaRPr lang="en-US" dirty="0"/>
              </a:p>
              <a:p>
                <a:r>
                  <a:rPr lang="en-NZ" dirty="0"/>
                  <a:t>We can derive the unit vector representation </a:t>
                </a:r>
                <a14:m>
                  <m:oMath xmlns:m="http://schemas.openxmlformats.org/officeDocument/2006/math">
                    <m:r>
                      <a:rPr lang="en-NZ" b="1" i="1" smtClean="0">
                        <a:latin typeface="Cambria Math"/>
                      </a:rPr>
                      <m:t>𝒖</m:t>
                    </m:r>
                  </m:oMath>
                </a14:m>
                <a:r>
                  <a:rPr lang="en-NZ" dirty="0"/>
                  <a:t> of a vector </a:t>
                </a:r>
                <a14:m>
                  <m:oMath xmlns:m="http://schemas.openxmlformats.org/officeDocument/2006/math">
                    <m:r>
                      <a:rPr lang="en-NZ" b="1" i="1" smtClean="0">
                        <a:latin typeface="Cambria Math"/>
                      </a:rPr>
                      <m:t>𝒗</m:t>
                    </m:r>
                    <m:r>
                      <a:rPr lang="en-NZ" b="0" i="1" smtClean="0">
                        <a:latin typeface="Cambria Math"/>
                      </a:rPr>
                      <m:t> </m:t>
                    </m:r>
                  </m:oMath>
                </a14:m>
                <a:r>
                  <a:rPr lang="en-NZ" dirty="0"/>
                  <a:t>in the following manner:</a:t>
                </a:r>
              </a:p>
              <a:p>
                <a:pPr marL="0" indent="0">
                  <a:buNone/>
                </a:pPr>
                <a14:m>
                  <m:oMathPara xmlns:m="http://schemas.openxmlformats.org/officeDocument/2006/math">
                    <m:oMathParaPr>
                      <m:jc m:val="centerGroup"/>
                    </m:oMathParaPr>
                    <m:oMath xmlns:m="http://schemas.openxmlformats.org/officeDocument/2006/math">
                      <m:r>
                        <a:rPr lang="en-NZ" sz="2200" b="1" i="1" smtClean="0">
                          <a:latin typeface="Cambria Math"/>
                        </a:rPr>
                        <m:t>𝒖</m:t>
                      </m:r>
                      <m:r>
                        <a:rPr lang="en-NZ" sz="2200" b="0" i="1" smtClean="0">
                          <a:latin typeface="Cambria Math"/>
                        </a:rPr>
                        <m:t>=</m:t>
                      </m:r>
                      <m:f>
                        <m:fPr>
                          <m:ctrlPr>
                            <a:rPr lang="en-NZ" sz="2200" b="0" i="1" smtClean="0">
                              <a:latin typeface="Cambria Math" panose="02040503050406030204" pitchFamily="18" charset="0"/>
                            </a:rPr>
                          </m:ctrlPr>
                        </m:fPr>
                        <m:num>
                          <m:r>
                            <a:rPr lang="en-NZ" sz="2200" b="1" i="1" smtClean="0">
                              <a:latin typeface="Cambria Math"/>
                            </a:rPr>
                            <m:t>𝒗</m:t>
                          </m:r>
                        </m:num>
                        <m:den>
                          <m:d>
                            <m:dPr>
                              <m:begChr m:val="‖"/>
                              <m:endChr m:val="‖"/>
                              <m:ctrlPr>
                                <a:rPr lang="en-NZ" sz="2200" b="0" i="1" smtClean="0">
                                  <a:latin typeface="Cambria Math" panose="02040503050406030204" pitchFamily="18" charset="0"/>
                                </a:rPr>
                              </m:ctrlPr>
                            </m:dPr>
                            <m:e>
                              <m:r>
                                <a:rPr lang="en-NZ" sz="2200" b="1" i="1" smtClean="0">
                                  <a:latin typeface="Cambria Math"/>
                                </a:rPr>
                                <m:t>𝒗</m:t>
                              </m:r>
                            </m:e>
                          </m:d>
                        </m:den>
                      </m:f>
                      <m:r>
                        <a:rPr lang="en-NZ" sz="2200" b="0" i="1" smtClean="0">
                          <a:latin typeface="Cambria Math"/>
                          <a:ea typeface="Cambria Math"/>
                        </a:rPr>
                        <m:t>→</m:t>
                      </m:r>
                      <m:r>
                        <a:rPr lang="en-NZ" sz="2200" b="1" i="1" smtClean="0">
                          <a:latin typeface="Cambria Math"/>
                          <a:ea typeface="Cambria Math"/>
                        </a:rPr>
                        <m:t>𝒖</m:t>
                      </m:r>
                      <m:r>
                        <a:rPr lang="en-NZ" sz="2200" b="0" i="1" smtClean="0">
                          <a:latin typeface="Cambria Math"/>
                          <a:ea typeface="Cambria Math"/>
                        </a:rPr>
                        <m:t> </m:t>
                      </m:r>
                      <m:r>
                        <a:rPr lang="en-NZ" sz="2200" b="0" i="1" smtClean="0">
                          <a:latin typeface="Cambria Math"/>
                          <a:ea typeface="Cambria Math"/>
                        </a:rPr>
                        <m:t>𝑖𝑠</m:t>
                      </m:r>
                      <m:r>
                        <a:rPr lang="en-NZ" sz="2200" b="0" i="1" smtClean="0">
                          <a:latin typeface="Cambria Math"/>
                          <a:ea typeface="Cambria Math"/>
                        </a:rPr>
                        <m:t> </m:t>
                      </m:r>
                      <m:r>
                        <a:rPr lang="en-NZ" sz="2200" b="0" i="1" smtClean="0">
                          <a:latin typeface="Cambria Math"/>
                          <a:ea typeface="Cambria Math"/>
                        </a:rPr>
                        <m:t>𝑎</m:t>
                      </m:r>
                      <m:r>
                        <a:rPr lang="en-NZ" sz="2200" b="0" i="1" smtClean="0">
                          <a:latin typeface="Cambria Math"/>
                          <a:ea typeface="Cambria Math"/>
                        </a:rPr>
                        <m:t> </m:t>
                      </m:r>
                      <m:r>
                        <a:rPr lang="en-NZ" sz="2200" b="0" i="1" smtClean="0">
                          <a:latin typeface="Cambria Math"/>
                          <a:ea typeface="Cambria Math"/>
                        </a:rPr>
                        <m:t>𝑢𝑛𝑖𝑡</m:t>
                      </m:r>
                      <m:r>
                        <a:rPr lang="en-NZ" sz="2200" b="0" i="1" smtClean="0">
                          <a:latin typeface="Cambria Math"/>
                          <a:ea typeface="Cambria Math"/>
                        </a:rPr>
                        <m:t> </m:t>
                      </m:r>
                      <m:r>
                        <a:rPr lang="en-NZ" sz="2200" b="0" i="1" smtClean="0">
                          <a:latin typeface="Cambria Math"/>
                          <a:ea typeface="Cambria Math"/>
                        </a:rPr>
                        <m:t>𝑣𝑒𝑐𝑡𝑜𝑟</m:t>
                      </m:r>
                      <m:r>
                        <a:rPr lang="en-US" sz="2200" b="0" i="1" smtClean="0">
                          <a:latin typeface="Cambria Math" panose="02040503050406030204" pitchFamily="18" charset="0"/>
                          <a:ea typeface="Cambria Math"/>
                        </a:rPr>
                        <m:t> (</m:t>
                      </m:r>
                      <m:r>
                        <a:rPr lang="en-US" sz="2200" b="0" i="1" smtClean="0">
                          <a:latin typeface="Cambria Math" panose="02040503050406030204" pitchFamily="18" charset="0"/>
                          <a:ea typeface="Cambria Math"/>
                        </a:rPr>
                        <m:t>𝑠𝑎𝑚𝑒</m:t>
                      </m:r>
                      <m:r>
                        <a:rPr lang="en-US" sz="2200" b="0" i="1" smtClean="0">
                          <a:latin typeface="Cambria Math" panose="02040503050406030204" pitchFamily="18" charset="0"/>
                          <a:ea typeface="Cambria Math"/>
                        </a:rPr>
                        <m:t> </m:t>
                      </m:r>
                      <m:r>
                        <a:rPr lang="en-US" sz="2200" b="0" i="1" smtClean="0">
                          <a:latin typeface="Cambria Math" panose="02040503050406030204" pitchFamily="18" charset="0"/>
                          <a:ea typeface="Cambria Math"/>
                        </a:rPr>
                        <m:t>𝑑𝑖𝑟𝑒𝑐𝑡𝑖𝑜𝑛</m:t>
                      </m:r>
                      <m:r>
                        <a:rPr lang="en-US" sz="2200" b="0" i="1" smtClean="0">
                          <a:latin typeface="Cambria Math" panose="02040503050406030204" pitchFamily="18" charset="0"/>
                          <a:ea typeface="Cambria Math"/>
                        </a:rPr>
                        <m:t> </m:t>
                      </m:r>
                      <m:r>
                        <a:rPr lang="en-US" sz="2200" b="0" i="1" smtClean="0">
                          <a:latin typeface="Cambria Math" panose="02040503050406030204" pitchFamily="18" charset="0"/>
                          <a:ea typeface="Cambria Math"/>
                        </a:rPr>
                        <m:t>𝑎𝑠</m:t>
                      </m:r>
                      <m:r>
                        <a:rPr lang="en-US" sz="2200" b="0" i="1" smtClean="0">
                          <a:latin typeface="Cambria Math" panose="02040503050406030204" pitchFamily="18" charset="0"/>
                          <a:ea typeface="Cambria Math"/>
                        </a:rPr>
                        <m:t> </m:t>
                      </m:r>
                      <m:r>
                        <a:rPr lang="en-US" sz="2200" b="1" i="1" smtClean="0">
                          <a:latin typeface="Cambria Math" panose="02040503050406030204" pitchFamily="18" charset="0"/>
                          <a:ea typeface="Cambria Math"/>
                        </a:rPr>
                        <m:t>𝒗</m:t>
                      </m:r>
                      <m:r>
                        <a:rPr lang="en-US" sz="2200" b="1" i="1" smtClean="0">
                          <a:latin typeface="Cambria Math" panose="02040503050406030204" pitchFamily="18" charset="0"/>
                          <a:ea typeface="Cambria Math"/>
                        </a:rPr>
                        <m:t> </m:t>
                      </m:r>
                      <m:r>
                        <a:rPr lang="en-US" sz="2200" b="0" i="1" smtClean="0">
                          <a:latin typeface="Cambria Math" panose="02040503050406030204" pitchFamily="18" charset="0"/>
                          <a:ea typeface="Cambria Math"/>
                        </a:rPr>
                        <m:t>𝑏𝑢𝑡</m:t>
                      </m:r>
                      <m:r>
                        <a:rPr lang="en-US" sz="2200" b="0" i="1" smtClean="0">
                          <a:latin typeface="Cambria Math" panose="02040503050406030204" pitchFamily="18" charset="0"/>
                          <a:ea typeface="Cambria Math"/>
                        </a:rPr>
                        <m:t> </m:t>
                      </m:r>
                      <m:r>
                        <a:rPr lang="en-US" sz="2200" b="0" i="1" smtClean="0">
                          <a:latin typeface="Cambria Math" panose="02040503050406030204" pitchFamily="18" charset="0"/>
                          <a:ea typeface="Cambria Math"/>
                        </a:rPr>
                        <m:t>𝑚𝑎𝑔𝑛𝑖𝑡𝑢𝑑𝑒</m:t>
                      </m:r>
                      <m:r>
                        <a:rPr lang="en-US" sz="2200" b="0" i="1" smtClean="0">
                          <a:latin typeface="Cambria Math" panose="02040503050406030204" pitchFamily="18" charset="0"/>
                          <a:ea typeface="Cambria Math"/>
                        </a:rPr>
                        <m:t> 1)</m:t>
                      </m:r>
                    </m:oMath>
                  </m:oMathPara>
                </a14:m>
                <a:endParaRPr lang="en-US" dirty="0"/>
              </a:p>
              <a:p>
                <a:pPr marL="457200" lvl="1"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1889964"/>
                <a:ext cx="8229600" cy="3581399"/>
              </a:xfrm>
              <a:blipFill>
                <a:blip r:embed="rId3"/>
                <a:stretch>
                  <a:fillRect l="-1556" t="-2041" r="-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00200" y="5105400"/>
                <a:ext cx="5537413" cy="16698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𝒗</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1,2</m:t>
                          </m:r>
                        </m:e>
                      </m:d>
                      <m:r>
                        <a:rPr lang="en-NZ" b="0" i="1" smtClean="0">
                          <a:latin typeface="Cambria Math"/>
                        </a:rPr>
                        <m:t>     </m:t>
                      </m:r>
                      <m:d>
                        <m:dPr>
                          <m:begChr m:val="‖"/>
                          <m:endChr m:val="‖"/>
                          <m:ctrlPr>
                            <a:rPr lang="en-NZ" b="0" i="1" smtClean="0">
                              <a:latin typeface="Cambria Math" panose="02040503050406030204" pitchFamily="18" charset="0"/>
                            </a:rPr>
                          </m:ctrlPr>
                        </m:dPr>
                        <m:e>
                          <m:r>
                            <a:rPr lang="en-NZ" b="0" i="1" smtClean="0">
                              <a:latin typeface="Cambria Math"/>
                            </a:rPr>
                            <m:t>𝑣</m:t>
                          </m:r>
                        </m:e>
                      </m:d>
                      <m:r>
                        <a:rPr lang="en-NZ" b="0" i="1" baseline="-25000" smtClean="0">
                          <a:latin typeface="Cambria Math"/>
                        </a:rPr>
                        <m:t>2</m:t>
                      </m:r>
                      <m:r>
                        <a:rPr lang="en-NZ" b="0" i="1" smtClean="0">
                          <a:latin typeface="Cambria Math"/>
                        </a:rPr>
                        <m:t>=</m:t>
                      </m:r>
                      <m:rad>
                        <m:radPr>
                          <m:ctrlPr>
                            <a:rPr lang="en-NZ" b="0" i="1" smtClean="0">
                              <a:latin typeface="Cambria Math" panose="02040503050406030204" pitchFamily="18" charset="0"/>
                            </a:rPr>
                          </m:ctrlPr>
                        </m:radPr>
                        <m:deg>
                          <m:r>
                            <m:rPr>
                              <m:brk m:alnAt="7"/>
                            </m:rPr>
                            <a:rPr lang="en-NZ" b="0" i="1" smtClean="0">
                              <a:latin typeface="Cambria Math"/>
                            </a:rPr>
                            <m:t>2</m:t>
                          </m:r>
                        </m:deg>
                        <m:e>
                          <m:sSup>
                            <m:sSupPr>
                              <m:ctrlPr>
                                <a:rPr lang="en-NZ" b="0" i="1" smtClean="0">
                                  <a:latin typeface="Cambria Math" panose="02040503050406030204" pitchFamily="18" charset="0"/>
                                </a:rPr>
                              </m:ctrlPr>
                            </m:sSupPr>
                            <m:e>
                              <m:r>
                                <a:rPr lang="en-NZ" b="0" i="1" smtClean="0">
                                  <a:latin typeface="Cambria Math"/>
                                </a:rPr>
                                <m:t>1</m:t>
                              </m:r>
                            </m:e>
                            <m:sup>
                              <m:r>
                                <a:rPr lang="en-NZ" b="0" i="1" smtClean="0">
                                  <a:latin typeface="Cambria Math"/>
                                </a:rPr>
                                <m:t>2</m:t>
                              </m:r>
                            </m:sup>
                          </m:sSup>
                          <m:r>
                            <a:rPr lang="en-NZ" b="0" i="1" smtClean="0">
                              <a:latin typeface="Cambria Math"/>
                            </a:rPr>
                            <m:t>+</m:t>
                          </m:r>
                          <m:sSup>
                            <m:sSupPr>
                              <m:ctrlPr>
                                <a:rPr lang="en-NZ" b="0" i="1" smtClean="0">
                                  <a:latin typeface="Cambria Math" panose="02040503050406030204" pitchFamily="18" charset="0"/>
                                </a:rPr>
                              </m:ctrlPr>
                            </m:sSupPr>
                            <m:e>
                              <m:r>
                                <a:rPr lang="en-NZ" b="0" i="1" smtClean="0">
                                  <a:latin typeface="Cambria Math"/>
                                </a:rPr>
                                <m:t>2</m:t>
                              </m:r>
                            </m:e>
                            <m:sup>
                              <m:r>
                                <a:rPr lang="en-NZ" b="0" i="1" smtClean="0">
                                  <a:latin typeface="Cambria Math"/>
                                </a:rPr>
                                <m:t>2</m:t>
                              </m:r>
                            </m:sup>
                          </m:sSup>
                        </m:e>
                      </m:rad>
                      <m:r>
                        <a:rPr lang="en-NZ" b="0" i="1" smtClean="0">
                          <a:latin typeface="Cambria Math"/>
                        </a:rPr>
                        <m:t>=</m:t>
                      </m:r>
                      <m:rad>
                        <m:radPr>
                          <m:degHide m:val="on"/>
                          <m:ctrlPr>
                            <a:rPr lang="en-NZ" b="0" i="1" smtClean="0">
                              <a:latin typeface="Cambria Math" panose="02040503050406030204" pitchFamily="18" charset="0"/>
                            </a:rPr>
                          </m:ctrlPr>
                        </m:radPr>
                        <m:deg/>
                        <m:e>
                          <m:r>
                            <a:rPr lang="en-NZ" b="0" i="1" smtClean="0">
                              <a:latin typeface="Cambria Math"/>
                            </a:rPr>
                            <m:t>1+4</m:t>
                          </m:r>
                        </m:e>
                      </m:rad>
                      <m:r>
                        <a:rPr lang="en-NZ" b="0" i="1" smtClean="0">
                          <a:latin typeface="Cambria Math"/>
                        </a:rPr>
                        <m:t>=</m:t>
                      </m:r>
                      <m:rad>
                        <m:radPr>
                          <m:degHide m:val="on"/>
                          <m:ctrlPr>
                            <a:rPr lang="en-NZ" b="0" i="1" smtClean="0">
                              <a:latin typeface="Cambria Math" panose="02040503050406030204" pitchFamily="18" charset="0"/>
                            </a:rPr>
                          </m:ctrlPr>
                        </m:radPr>
                        <m:deg/>
                        <m:e>
                          <m:r>
                            <a:rPr lang="en-NZ" b="0" i="1" smtClean="0">
                              <a:latin typeface="Cambria Math"/>
                            </a:rPr>
                            <m:t>5</m:t>
                          </m:r>
                        </m:e>
                      </m:rad>
                      <m:r>
                        <a:rPr lang="en-NZ" i="1">
                          <a:latin typeface="Cambria Math"/>
                          <a:ea typeface="Cambria Math"/>
                        </a:rPr>
                        <m:t>≈</m:t>
                      </m:r>
                      <m:r>
                        <a:rPr lang="en-NZ" b="0" i="1" smtClean="0">
                          <a:latin typeface="Cambria Math"/>
                          <a:ea typeface="Cambria Math"/>
                        </a:rPr>
                        <m:t>2.24</m:t>
                      </m:r>
                    </m:oMath>
                  </m:oMathPara>
                </a14:m>
                <a:endParaRPr lang="en-NZ" b="0" dirty="0"/>
              </a:p>
              <a:p>
                <a14:m>
                  <m:oMath xmlns:m="http://schemas.openxmlformats.org/officeDocument/2006/math">
                    <m:f>
                      <m:fPr>
                        <m:ctrlPr>
                          <a:rPr lang="en-NZ" b="1" i="1" smtClean="0">
                            <a:latin typeface="Cambria Math" panose="02040503050406030204" pitchFamily="18" charset="0"/>
                          </a:rPr>
                        </m:ctrlPr>
                      </m:fPr>
                      <m:num>
                        <m:r>
                          <a:rPr lang="en-NZ" b="1" i="1" smtClean="0">
                            <a:latin typeface="Cambria Math"/>
                          </a:rPr>
                          <m:t>𝒗</m:t>
                        </m:r>
                      </m:num>
                      <m:den>
                        <m:d>
                          <m:dPr>
                            <m:begChr m:val="‖"/>
                            <m:endChr m:val="‖"/>
                            <m:ctrlPr>
                              <a:rPr lang="en-NZ" b="1" i="1" smtClean="0">
                                <a:latin typeface="Cambria Math" panose="02040503050406030204" pitchFamily="18" charset="0"/>
                              </a:rPr>
                            </m:ctrlPr>
                          </m:dPr>
                          <m:e>
                            <m:r>
                              <a:rPr lang="en-NZ" b="1" i="1" smtClean="0">
                                <a:latin typeface="Cambria Math"/>
                              </a:rPr>
                              <m:t>𝒗</m:t>
                            </m:r>
                          </m:e>
                        </m:d>
                      </m:den>
                    </m:f>
                    <m:r>
                      <a:rPr lang="en-NZ" b="1" i="1" smtClean="0">
                        <a:latin typeface="Cambria Math"/>
                        <a:ea typeface="Cambria Math"/>
                      </a:rPr>
                      <m:t>≈</m:t>
                    </m:r>
                    <m:d>
                      <m:dPr>
                        <m:ctrlPr>
                          <a:rPr lang="en-NZ" b="1" i="1" smtClean="0">
                            <a:latin typeface="Cambria Math" panose="02040503050406030204" pitchFamily="18" charset="0"/>
                            <a:ea typeface="Cambria Math"/>
                          </a:rPr>
                        </m:ctrlPr>
                      </m:dPr>
                      <m:e>
                        <m:f>
                          <m:fPr>
                            <m:ctrlPr>
                              <a:rPr lang="en-NZ" b="1" i="1" smtClean="0">
                                <a:latin typeface="Cambria Math" panose="02040503050406030204" pitchFamily="18" charset="0"/>
                                <a:ea typeface="Cambria Math"/>
                              </a:rPr>
                            </m:ctrlPr>
                          </m:fPr>
                          <m:num>
                            <m:r>
                              <a:rPr lang="en-NZ" b="1" i="1" smtClean="0">
                                <a:latin typeface="Cambria Math"/>
                                <a:ea typeface="Cambria Math"/>
                              </a:rPr>
                              <m:t>𝟏</m:t>
                            </m:r>
                          </m:num>
                          <m:den>
                            <m:r>
                              <a:rPr lang="en-NZ" b="1" i="1" smtClean="0">
                                <a:latin typeface="Cambria Math"/>
                                <a:ea typeface="Cambria Math"/>
                              </a:rPr>
                              <m:t>𝟐</m:t>
                            </m:r>
                            <m:r>
                              <a:rPr lang="en-NZ" b="1" i="1" smtClean="0">
                                <a:latin typeface="Cambria Math"/>
                                <a:ea typeface="Cambria Math"/>
                              </a:rPr>
                              <m:t>.</m:t>
                            </m:r>
                            <m:r>
                              <a:rPr lang="en-NZ" b="1" i="1" smtClean="0">
                                <a:latin typeface="Cambria Math"/>
                                <a:ea typeface="Cambria Math"/>
                              </a:rPr>
                              <m:t>𝟐𝟒</m:t>
                            </m:r>
                          </m:den>
                        </m:f>
                        <m:r>
                          <a:rPr lang="en-NZ" b="1" i="1" smtClean="0">
                            <a:latin typeface="Cambria Math"/>
                            <a:ea typeface="Cambria Math"/>
                          </a:rPr>
                          <m:t>,</m:t>
                        </m:r>
                        <m:f>
                          <m:fPr>
                            <m:ctrlPr>
                              <a:rPr lang="en-NZ" b="1" i="1" smtClean="0">
                                <a:latin typeface="Cambria Math" panose="02040503050406030204" pitchFamily="18" charset="0"/>
                                <a:ea typeface="Cambria Math"/>
                              </a:rPr>
                            </m:ctrlPr>
                          </m:fPr>
                          <m:num>
                            <m:r>
                              <a:rPr lang="en-NZ" b="1" i="1" smtClean="0">
                                <a:latin typeface="Cambria Math"/>
                                <a:ea typeface="Cambria Math"/>
                              </a:rPr>
                              <m:t>𝟐</m:t>
                            </m:r>
                          </m:num>
                          <m:den>
                            <m:r>
                              <a:rPr lang="en-NZ" b="1" i="1" smtClean="0">
                                <a:latin typeface="Cambria Math"/>
                                <a:ea typeface="Cambria Math"/>
                              </a:rPr>
                              <m:t>𝟐</m:t>
                            </m:r>
                            <m:r>
                              <a:rPr lang="en-NZ" b="1" i="1" smtClean="0">
                                <a:latin typeface="Cambria Math"/>
                                <a:ea typeface="Cambria Math"/>
                              </a:rPr>
                              <m:t>.</m:t>
                            </m:r>
                            <m:r>
                              <a:rPr lang="en-NZ" b="1" i="1" smtClean="0">
                                <a:latin typeface="Cambria Math"/>
                                <a:ea typeface="Cambria Math"/>
                              </a:rPr>
                              <m:t>𝟐𝟒</m:t>
                            </m:r>
                          </m:den>
                        </m:f>
                      </m:e>
                    </m:d>
                    <m:r>
                      <a:rPr lang="en-NZ" b="1" i="1" smtClean="0">
                        <a:latin typeface="Cambria Math"/>
                        <a:ea typeface="Cambria Math"/>
                      </a:rPr>
                      <m:t>≈</m:t>
                    </m:r>
                    <m:d>
                      <m:dPr>
                        <m:ctrlPr>
                          <a:rPr lang="en-NZ" b="1" i="1" smtClean="0">
                            <a:latin typeface="Cambria Math" panose="02040503050406030204" pitchFamily="18" charset="0"/>
                            <a:ea typeface="Cambria Math"/>
                          </a:rPr>
                        </m:ctrlPr>
                      </m:dPr>
                      <m:e>
                        <m:r>
                          <a:rPr lang="en-NZ" b="1" i="1" smtClean="0">
                            <a:latin typeface="Cambria Math"/>
                            <a:ea typeface="Cambria Math"/>
                          </a:rPr>
                          <m:t>𝟎</m:t>
                        </m:r>
                        <m:r>
                          <a:rPr lang="en-NZ" b="1" i="1" smtClean="0">
                            <a:latin typeface="Cambria Math"/>
                            <a:ea typeface="Cambria Math"/>
                          </a:rPr>
                          <m:t>.</m:t>
                        </m:r>
                        <m:r>
                          <a:rPr lang="en-NZ" b="1" i="1" smtClean="0">
                            <a:latin typeface="Cambria Math"/>
                            <a:ea typeface="Cambria Math"/>
                          </a:rPr>
                          <m:t>𝟒𝟓</m:t>
                        </m:r>
                        <m:r>
                          <a:rPr lang="en-NZ" b="1" i="1" smtClean="0">
                            <a:latin typeface="Cambria Math"/>
                            <a:ea typeface="Cambria Math"/>
                          </a:rPr>
                          <m:t>,</m:t>
                        </m:r>
                        <m:r>
                          <a:rPr lang="en-NZ" b="1" i="1" smtClean="0">
                            <a:latin typeface="Cambria Math"/>
                            <a:ea typeface="Cambria Math"/>
                          </a:rPr>
                          <m:t>𝟎</m:t>
                        </m:r>
                        <m:r>
                          <a:rPr lang="en-NZ" b="1" i="1" smtClean="0">
                            <a:latin typeface="Cambria Math"/>
                            <a:ea typeface="Cambria Math"/>
                          </a:rPr>
                          <m:t>.</m:t>
                        </m:r>
                        <m:r>
                          <a:rPr lang="en-NZ" b="1" i="1" smtClean="0">
                            <a:latin typeface="Cambria Math"/>
                            <a:ea typeface="Cambria Math"/>
                          </a:rPr>
                          <m:t>𝟖𝟗</m:t>
                        </m:r>
                      </m:e>
                    </m:d>
                  </m:oMath>
                </a14:m>
                <a:r>
                  <a:rPr lang="en-US" dirty="0"/>
                  <a:t> </a:t>
                </a:r>
              </a:p>
              <a:p>
                <a:endParaRPr lang="en-US" dirty="0"/>
              </a:p>
              <a:p>
                <a:pPr/>
                <a14:m>
                  <m:oMathPara xmlns:m="http://schemas.openxmlformats.org/officeDocument/2006/math">
                    <m:oMathParaPr>
                      <m:jc m:val="centerGroup"/>
                    </m:oMathParaPr>
                    <m:oMath xmlns:m="http://schemas.openxmlformats.org/officeDocument/2006/math">
                      <m:d>
                        <m:dPr>
                          <m:begChr m:val="‖"/>
                          <m:endChr m:val="‖"/>
                          <m:ctrlPr>
                            <a:rPr lang="en-NZ" b="0" i="1" smtClean="0">
                              <a:latin typeface="Cambria Math" panose="02040503050406030204" pitchFamily="18" charset="0"/>
                            </a:rPr>
                          </m:ctrlPr>
                        </m:dPr>
                        <m:e>
                          <m:f>
                            <m:fPr>
                              <m:ctrlPr>
                                <a:rPr lang="en-NZ" b="1" i="1">
                                  <a:latin typeface="Cambria Math" panose="02040503050406030204" pitchFamily="18" charset="0"/>
                                </a:rPr>
                              </m:ctrlPr>
                            </m:fPr>
                            <m:num>
                              <m:r>
                                <a:rPr lang="en-NZ" b="1" i="1">
                                  <a:latin typeface="Cambria Math"/>
                                </a:rPr>
                                <m:t>𝒗</m:t>
                              </m:r>
                            </m:num>
                            <m:den>
                              <m:d>
                                <m:dPr>
                                  <m:begChr m:val="‖"/>
                                  <m:endChr m:val="‖"/>
                                  <m:ctrlPr>
                                    <a:rPr lang="en-NZ" b="1" i="1">
                                      <a:latin typeface="Cambria Math" panose="02040503050406030204" pitchFamily="18" charset="0"/>
                                    </a:rPr>
                                  </m:ctrlPr>
                                </m:dPr>
                                <m:e>
                                  <m:r>
                                    <a:rPr lang="en-NZ" b="1" i="1">
                                      <a:latin typeface="Cambria Math"/>
                                    </a:rPr>
                                    <m:t>𝒗</m:t>
                                  </m:r>
                                </m:e>
                              </m:d>
                            </m:den>
                          </m:f>
                        </m:e>
                      </m:d>
                      <m:r>
                        <a:rPr lang="en-NZ" i="1">
                          <a:latin typeface="Cambria Math"/>
                          <a:ea typeface="Cambria Math"/>
                        </a:rPr>
                        <m:t>≈</m:t>
                      </m:r>
                      <m:rad>
                        <m:radPr>
                          <m:degHide m:val="on"/>
                          <m:ctrlPr>
                            <a:rPr lang="en-NZ" b="0" i="1" smtClean="0">
                              <a:latin typeface="Cambria Math" panose="02040503050406030204" pitchFamily="18" charset="0"/>
                            </a:rPr>
                          </m:ctrlPr>
                        </m:radPr>
                        <m:deg/>
                        <m:e>
                          <m:sSup>
                            <m:sSupPr>
                              <m:ctrlPr>
                                <a:rPr lang="en-NZ" b="0" i="1" smtClean="0">
                                  <a:latin typeface="Cambria Math" panose="02040503050406030204" pitchFamily="18" charset="0"/>
                                </a:rPr>
                              </m:ctrlPr>
                            </m:sSupPr>
                            <m:e>
                              <m:r>
                                <a:rPr lang="en-NZ" b="0" i="1" smtClean="0">
                                  <a:latin typeface="Cambria Math"/>
                                </a:rPr>
                                <m:t>0.45</m:t>
                              </m:r>
                            </m:e>
                            <m:sup>
                              <m:r>
                                <a:rPr lang="en-NZ" b="0" i="1" smtClean="0">
                                  <a:latin typeface="Cambria Math"/>
                                </a:rPr>
                                <m:t>2</m:t>
                              </m:r>
                            </m:sup>
                          </m:sSup>
                          <m:r>
                            <a:rPr lang="en-NZ" b="0" i="1" smtClean="0">
                              <a:latin typeface="Cambria Math"/>
                            </a:rPr>
                            <m:t>+</m:t>
                          </m:r>
                          <m:sSup>
                            <m:sSupPr>
                              <m:ctrlPr>
                                <a:rPr lang="en-NZ" b="0" i="1" smtClean="0">
                                  <a:latin typeface="Cambria Math" panose="02040503050406030204" pitchFamily="18" charset="0"/>
                                </a:rPr>
                              </m:ctrlPr>
                            </m:sSupPr>
                            <m:e>
                              <m:r>
                                <a:rPr lang="en-NZ" b="0" i="1" smtClean="0">
                                  <a:latin typeface="Cambria Math"/>
                                </a:rPr>
                                <m:t>0.89</m:t>
                              </m:r>
                            </m:e>
                            <m:sup>
                              <m:r>
                                <a:rPr lang="en-NZ" b="0" i="1" smtClean="0">
                                  <a:latin typeface="Cambria Math"/>
                                </a:rPr>
                                <m:t>2</m:t>
                              </m:r>
                            </m:sup>
                          </m:sSup>
                          <m:r>
                            <a:rPr lang="en-NZ" b="0" i="1" smtClean="0">
                              <a:latin typeface="Cambria Math"/>
                              <a:ea typeface="Cambria Math"/>
                            </a:rPr>
                            <m:t>≈</m:t>
                          </m:r>
                        </m:e>
                      </m:rad>
                      <m:rad>
                        <m:radPr>
                          <m:degHide m:val="on"/>
                          <m:ctrlPr>
                            <a:rPr lang="en-NZ" b="0" i="1" smtClean="0">
                              <a:latin typeface="Cambria Math" panose="02040503050406030204" pitchFamily="18" charset="0"/>
                            </a:rPr>
                          </m:ctrlPr>
                        </m:radPr>
                        <m:deg/>
                        <m:e>
                          <m:r>
                            <a:rPr lang="en-NZ" b="0" i="1" smtClean="0">
                              <a:latin typeface="Cambria Math"/>
                            </a:rPr>
                            <m:t>0.21+0.79</m:t>
                          </m:r>
                        </m:e>
                      </m:rad>
                      <m:r>
                        <a:rPr lang="en-NZ" i="1">
                          <a:latin typeface="Cambria Math"/>
                          <a:ea typeface="Cambria Math"/>
                        </a:rPr>
                        <m:t>≈</m:t>
                      </m:r>
                      <m:rad>
                        <m:radPr>
                          <m:degHide m:val="on"/>
                          <m:ctrlPr>
                            <a:rPr lang="en-NZ" b="0" i="1" smtClean="0">
                              <a:latin typeface="Cambria Math" panose="02040503050406030204" pitchFamily="18" charset="0"/>
                            </a:rPr>
                          </m:ctrlPr>
                        </m:radPr>
                        <m:deg/>
                        <m:e>
                          <m:r>
                            <a:rPr lang="en-NZ" b="0" i="1" smtClean="0">
                              <a:latin typeface="Cambria Math"/>
                            </a:rPr>
                            <m:t>1</m:t>
                          </m:r>
                        </m:e>
                      </m:rad>
                      <m:r>
                        <a:rPr lang="en-NZ" b="0" i="1" smtClean="0">
                          <a:latin typeface="Cambria Math"/>
                        </a:rPr>
                        <m:t>=1</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600200" y="5105400"/>
                <a:ext cx="5537413" cy="166988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526552" y="824122"/>
                <a:ext cx="2019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6526552" y="824122"/>
                <a:ext cx="201978" cy="276999"/>
              </a:xfrm>
              <a:prstGeom prst="rect">
                <a:avLst/>
              </a:prstGeom>
              <a:blipFill>
                <a:blip r:embed="rId5"/>
                <a:stretch>
                  <a:fillRect l="-18182" r="-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526552" y="35279"/>
                <a:ext cx="1114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5BBFF5"/>
                          </a:solidFill>
                          <a:latin typeface="Cambria Math" panose="02040503050406030204" pitchFamily="18" charset="0"/>
                        </a:rPr>
                        <m:t>𝒗</m:t>
                      </m:r>
                      <m:r>
                        <a:rPr lang="en-US" b="0" i="1" smtClean="0">
                          <a:solidFill>
                            <a:srgbClr val="5BBFF5"/>
                          </a:solidFill>
                          <a:latin typeface="Cambria Math" panose="02040503050406030204" pitchFamily="18" charset="0"/>
                        </a:rPr>
                        <m:t>=2.5</m:t>
                      </m:r>
                      <m:r>
                        <a:rPr lang="en-US" b="0" i="1" smtClean="0">
                          <a:solidFill>
                            <a:srgbClr val="5BBFF5"/>
                          </a:solidFill>
                          <a:latin typeface="Cambria Math" panose="02040503050406030204" pitchFamily="18" charset="0"/>
                          <a:ea typeface="Cambria Math" panose="02040503050406030204" pitchFamily="18" charset="0"/>
                        </a:rPr>
                        <m:t>∙</m:t>
                      </m:r>
                      <m:r>
                        <a:rPr lang="en-US" b="1" i="1" smtClean="0">
                          <a:solidFill>
                            <a:srgbClr val="5BBFF5"/>
                          </a:solidFill>
                          <a:latin typeface="Cambria Math" panose="02040503050406030204" pitchFamily="18" charset="0"/>
                        </a:rPr>
                        <m:t>𝒖</m:t>
                      </m:r>
                    </m:oMath>
                  </m:oMathPara>
                </a14:m>
                <a:endParaRPr lang="en-US" b="1" dirty="0">
                  <a:solidFill>
                    <a:srgbClr val="5BBFF5"/>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26552" y="35279"/>
                <a:ext cx="1114088" cy="276999"/>
              </a:xfrm>
              <a:prstGeom prst="rect">
                <a:avLst/>
              </a:prstGeom>
              <a:blipFill>
                <a:blip r:embed="rId6"/>
                <a:stretch>
                  <a:fillRect l="-2747" r="-3297"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03298" y="52646"/>
                <a:ext cx="190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20B1FF"/>
                          </a:solidFill>
                          <a:latin typeface="Cambria Math" panose="02040503050406030204" pitchFamily="18" charset="0"/>
                        </a:rPr>
                        <m:t>𝒗</m:t>
                      </m:r>
                    </m:oMath>
                  </m:oMathPara>
                </a14:m>
                <a:endParaRPr 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8203298" y="52646"/>
                <a:ext cx="190757" cy="276999"/>
              </a:xfrm>
              <a:prstGeom prst="rect">
                <a:avLst/>
              </a:prstGeom>
              <a:blipFill>
                <a:blip r:embed="rId7"/>
                <a:stretch>
                  <a:fillRect l="-19355" r="-19355"/>
                </a:stretch>
              </a:blipFill>
            </p:spPr>
            <p:txBody>
              <a:bodyPr/>
              <a:lstStyle/>
              <a:p>
                <a:r>
                  <a:rPr lang="en-US">
                    <a:noFill/>
                  </a:rPr>
                  <a:t> </a:t>
                </a:r>
              </a:p>
            </p:txBody>
          </p:sp>
        </mc:Fallback>
      </mc:AlternateContent>
      <p:cxnSp>
        <p:nvCxnSpPr>
          <p:cNvPr id="13" name="Straight Arrow Connector 12"/>
          <p:cNvCxnSpPr/>
          <p:nvPr/>
        </p:nvCxnSpPr>
        <p:spPr>
          <a:xfrm flipV="1">
            <a:off x="6627543" y="274638"/>
            <a:ext cx="2059257" cy="1041321"/>
          </a:xfrm>
          <a:prstGeom prst="straightConnector1">
            <a:avLst/>
          </a:prstGeom>
          <a:ln w="41275">
            <a:solidFill>
              <a:srgbClr val="20B1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627542" y="885468"/>
            <a:ext cx="852246" cy="429204"/>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58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ChangeArrowheads="1"/>
          </p:cNvSpPr>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dirty="0">
                <a:solidFill>
                  <a:schemeClr val="tx1"/>
                </a:solidFill>
              </a:rPr>
              <a:t>Dot Product aka inner product</a:t>
            </a:r>
          </a:p>
        </p:txBody>
      </p:sp>
      <p:grpSp>
        <p:nvGrpSpPr>
          <p:cNvPr id="79877" name="Group 5"/>
          <p:cNvGrpSpPr>
            <a:grpSpLocks/>
          </p:cNvGrpSpPr>
          <p:nvPr/>
        </p:nvGrpSpPr>
        <p:grpSpPr bwMode="auto">
          <a:xfrm>
            <a:off x="545306" y="1295400"/>
            <a:ext cx="8053388" cy="1219200"/>
            <a:chOff x="336" y="1152"/>
            <a:chExt cx="5073" cy="768"/>
          </a:xfrm>
        </p:grpSpPr>
        <p:grpSp>
          <p:nvGrpSpPr>
            <p:cNvPr id="79878" name="Group 6"/>
            <p:cNvGrpSpPr>
              <a:grpSpLocks/>
            </p:cNvGrpSpPr>
            <p:nvPr/>
          </p:nvGrpSpPr>
          <p:grpSpPr bwMode="auto">
            <a:xfrm>
              <a:off x="336" y="1152"/>
              <a:ext cx="1632" cy="768"/>
              <a:chOff x="864" y="1584"/>
              <a:chExt cx="1632" cy="768"/>
            </a:xfrm>
          </p:grpSpPr>
          <p:sp>
            <p:nvSpPr>
              <p:cNvPr id="79879" name="Line 7"/>
              <p:cNvSpPr>
                <a:spLocks noChangeShapeType="1"/>
              </p:cNvSpPr>
              <p:nvPr/>
            </p:nvSpPr>
            <p:spPr bwMode="auto">
              <a:xfrm flipV="1">
                <a:off x="864" y="1584"/>
                <a:ext cx="576" cy="76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0" name="Line 8"/>
              <p:cNvSpPr>
                <a:spLocks noChangeShapeType="1"/>
              </p:cNvSpPr>
              <p:nvPr/>
            </p:nvSpPr>
            <p:spPr bwMode="auto">
              <a:xfrm flipV="1">
                <a:off x="864" y="1776"/>
                <a:ext cx="1632" cy="576"/>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1" name="Text Box 9"/>
              <p:cNvSpPr txBox="1">
                <a:spLocks noChangeArrowheads="1"/>
              </p:cNvSpPr>
              <p:nvPr/>
            </p:nvSpPr>
            <p:spPr bwMode="auto">
              <a:xfrm>
                <a:off x="950" y="1709"/>
                <a:ext cx="2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chemeClr val="hlink"/>
                    </a:solidFill>
                    <a:effectLst>
                      <a:outerShdw blurRad="38100" dist="38100" dir="2700000" algn="tl">
                        <a:srgbClr val="000000"/>
                      </a:outerShdw>
                    </a:effectLst>
                    <a:latin typeface="Comic Sans MS" pitchFamily="66" charset="0"/>
                  </a:rPr>
                  <a:t>v</a:t>
                </a:r>
              </a:p>
            </p:txBody>
          </p:sp>
          <p:sp>
            <p:nvSpPr>
              <p:cNvPr id="79882" name="Text Box 10"/>
              <p:cNvSpPr txBox="1">
                <a:spLocks noChangeArrowheads="1"/>
              </p:cNvSpPr>
              <p:nvPr/>
            </p:nvSpPr>
            <p:spPr bwMode="auto">
              <a:xfrm>
                <a:off x="1574" y="2045"/>
                <a:ext cx="2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chemeClr val="accent1"/>
                    </a:solidFill>
                    <a:effectLst>
                      <a:outerShdw blurRad="38100" dist="38100" dir="2700000" algn="tl">
                        <a:srgbClr val="000000"/>
                      </a:outerShdw>
                    </a:effectLst>
                    <a:latin typeface="Comic Sans MS" pitchFamily="66" charset="0"/>
                  </a:rPr>
                  <a:t>w</a:t>
                </a:r>
              </a:p>
            </p:txBody>
          </p:sp>
          <p:sp>
            <p:nvSpPr>
              <p:cNvPr id="79883" name="Text Box 11"/>
              <p:cNvSpPr txBox="1">
                <a:spLocks noChangeArrowheads="1"/>
              </p:cNvSpPr>
              <p:nvPr/>
            </p:nvSpPr>
            <p:spPr bwMode="auto">
              <a:xfrm>
                <a:off x="1289" y="1875"/>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effectLst>
                      <a:outerShdw blurRad="38100" dist="38100" dir="2700000" algn="tl">
                        <a:srgbClr val="000000"/>
                      </a:outerShdw>
                    </a:effectLst>
                    <a:latin typeface="Comic Sans MS" pitchFamily="66" charset="0"/>
                    <a:sym typeface="Symbol" pitchFamily="18" charset="2"/>
                  </a:rPr>
                  <a:t></a:t>
                </a:r>
                <a:endParaRPr lang="en-US" altLang="en-US" dirty="0">
                  <a:effectLst>
                    <a:outerShdw blurRad="38100" dist="38100" dir="2700000" algn="tl">
                      <a:srgbClr val="000000"/>
                    </a:outerShdw>
                  </a:effectLst>
                  <a:latin typeface="Comic Sans MS" pitchFamily="66" charset="0"/>
                </a:endParaRPr>
              </a:p>
            </p:txBody>
          </p:sp>
        </p:grpSp>
        <p:graphicFrame>
          <p:nvGraphicFramePr>
            <p:cNvPr id="79885" name="Object 13"/>
            <p:cNvGraphicFramePr>
              <a:graphicFrameLocks noChangeAspect="1"/>
            </p:cNvGraphicFramePr>
            <p:nvPr/>
          </p:nvGraphicFramePr>
          <p:xfrm>
            <a:off x="1776" y="1536"/>
            <a:ext cx="3633" cy="370"/>
          </p:xfrm>
          <a:graphic>
            <a:graphicData uri="http://schemas.openxmlformats.org/presentationml/2006/ole">
              <mc:AlternateContent xmlns:mc="http://schemas.openxmlformats.org/markup-compatibility/2006">
                <mc:Choice xmlns:v="urn:schemas-microsoft-com:vml" Requires="v">
                  <p:oleObj spid="_x0000_s4609" name="Equation" r:id="rId4" imgW="2120760" imgH="215640" progId="Equation.3">
                    <p:embed/>
                  </p:oleObj>
                </mc:Choice>
                <mc:Fallback>
                  <p:oleObj name="Equation" r:id="rId4" imgW="212076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1536"/>
                          <a:ext cx="3633"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9886" name="Text Box 14"/>
          <p:cNvSpPr txBox="1">
            <a:spLocks noChangeArrowheads="1"/>
          </p:cNvSpPr>
          <p:nvPr/>
        </p:nvSpPr>
        <p:spPr bwMode="auto">
          <a:xfrm>
            <a:off x="3733800" y="1600200"/>
            <a:ext cx="5071453" cy="369332"/>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t>The inner product of 2 vectors results in a </a:t>
            </a:r>
            <a:r>
              <a:rPr lang="en-US" altLang="en-US" b="1" dirty="0">
                <a:solidFill>
                  <a:schemeClr val="hlink"/>
                </a:solidFill>
              </a:rPr>
              <a:t>SCALAR</a:t>
            </a:r>
            <a:r>
              <a:rPr lang="en-US" altLang="en-US" dirty="0">
                <a:solidFill>
                  <a:schemeClr val="hlink"/>
                </a:solidFill>
              </a:rPr>
              <a:t>!</a:t>
            </a:r>
          </a:p>
        </p:txBody>
      </p:sp>
      <p:sp>
        <p:nvSpPr>
          <p:cNvPr id="3" name="Freeform 2"/>
          <p:cNvSpPr/>
          <p:nvPr/>
        </p:nvSpPr>
        <p:spPr>
          <a:xfrm>
            <a:off x="990600" y="1914510"/>
            <a:ext cx="324740" cy="376015"/>
          </a:xfrm>
          <a:custGeom>
            <a:avLst/>
            <a:gdLst>
              <a:gd name="connsiteX0" fmla="*/ 0 w 324740"/>
              <a:gd name="connsiteY0" fmla="*/ 0 h 376015"/>
              <a:gd name="connsiteX1" fmla="*/ 94003 w 324740"/>
              <a:gd name="connsiteY1" fmla="*/ 17092 h 376015"/>
              <a:gd name="connsiteX2" fmla="*/ 179461 w 324740"/>
              <a:gd name="connsiteY2" fmla="*/ 59821 h 376015"/>
              <a:gd name="connsiteX3" fmla="*/ 196553 w 324740"/>
              <a:gd name="connsiteY3" fmla="*/ 85458 h 376015"/>
              <a:gd name="connsiteX4" fmla="*/ 222190 w 324740"/>
              <a:gd name="connsiteY4" fmla="*/ 94004 h 376015"/>
              <a:gd name="connsiteX5" fmla="*/ 247828 w 324740"/>
              <a:gd name="connsiteY5" fmla="*/ 111096 h 376015"/>
              <a:gd name="connsiteX6" fmla="*/ 264919 w 324740"/>
              <a:gd name="connsiteY6" fmla="*/ 136733 h 376015"/>
              <a:gd name="connsiteX7" fmla="*/ 290557 w 324740"/>
              <a:gd name="connsiteY7" fmla="*/ 153825 h 376015"/>
              <a:gd name="connsiteX8" fmla="*/ 307648 w 324740"/>
              <a:gd name="connsiteY8" fmla="*/ 239283 h 376015"/>
              <a:gd name="connsiteX9" fmla="*/ 324740 w 324740"/>
              <a:gd name="connsiteY9" fmla="*/ 290557 h 376015"/>
              <a:gd name="connsiteX10" fmla="*/ 316194 w 324740"/>
              <a:gd name="connsiteY10" fmla="*/ 376015 h 37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4740" h="376015">
                <a:moveTo>
                  <a:pt x="0" y="0"/>
                </a:moveTo>
                <a:cubicBezTo>
                  <a:pt x="31334" y="5697"/>
                  <a:pt x="63789" y="7021"/>
                  <a:pt x="94003" y="17092"/>
                </a:cubicBezTo>
                <a:cubicBezTo>
                  <a:pt x="124217" y="27163"/>
                  <a:pt x="152962" y="42155"/>
                  <a:pt x="179461" y="59821"/>
                </a:cubicBezTo>
                <a:cubicBezTo>
                  <a:pt x="188007" y="65518"/>
                  <a:pt x="188533" y="79042"/>
                  <a:pt x="196553" y="85458"/>
                </a:cubicBezTo>
                <a:cubicBezTo>
                  <a:pt x="203587" y="91085"/>
                  <a:pt x="214133" y="89975"/>
                  <a:pt x="222190" y="94004"/>
                </a:cubicBezTo>
                <a:cubicBezTo>
                  <a:pt x="231377" y="98597"/>
                  <a:pt x="239282" y="105399"/>
                  <a:pt x="247828" y="111096"/>
                </a:cubicBezTo>
                <a:cubicBezTo>
                  <a:pt x="253525" y="119642"/>
                  <a:pt x="257657" y="129471"/>
                  <a:pt x="264919" y="136733"/>
                </a:cubicBezTo>
                <a:cubicBezTo>
                  <a:pt x="272182" y="143996"/>
                  <a:pt x="284860" y="145279"/>
                  <a:pt x="290557" y="153825"/>
                </a:cubicBezTo>
                <a:cubicBezTo>
                  <a:pt x="296236" y="162344"/>
                  <a:pt x="307599" y="239086"/>
                  <a:pt x="307648" y="239283"/>
                </a:cubicBezTo>
                <a:cubicBezTo>
                  <a:pt x="312018" y="256761"/>
                  <a:pt x="324740" y="290557"/>
                  <a:pt x="324740" y="290557"/>
                </a:cubicBezTo>
                <a:cubicBezTo>
                  <a:pt x="315879" y="370301"/>
                  <a:pt x="316194" y="341675"/>
                  <a:pt x="316194" y="3760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1830024" y="4953000"/>
                <a:ext cx="5685787"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1" i="1" smtClean="0">
                          <a:latin typeface="Cambria Math"/>
                        </a:rPr>
                        <m:t>𝒗</m:t>
                      </m:r>
                      <m:r>
                        <a:rPr lang="en-NZ" sz="2800" b="0" i="1" smtClean="0">
                          <a:latin typeface="Cambria Math"/>
                        </a:rPr>
                        <m:t>=</m:t>
                      </m:r>
                      <m:d>
                        <m:dPr>
                          <m:ctrlPr>
                            <a:rPr lang="en-NZ" sz="2800" b="0" i="1" smtClean="0">
                              <a:latin typeface="Cambria Math" panose="02040503050406030204" pitchFamily="18" charset="0"/>
                            </a:rPr>
                          </m:ctrlPr>
                        </m:dPr>
                        <m:e>
                          <m:r>
                            <a:rPr lang="en-NZ" sz="2800" b="0" i="1" smtClean="0">
                              <a:latin typeface="Cambria Math"/>
                            </a:rPr>
                            <m:t>1,2</m:t>
                          </m:r>
                        </m:e>
                      </m:d>
                    </m:oMath>
                  </m:oMathPara>
                </a14:m>
                <a:endParaRPr lang="en-NZ" sz="2800" b="0" dirty="0"/>
              </a:p>
              <a:p>
                <a:pPr/>
                <a14:m>
                  <m:oMathPara xmlns:m="http://schemas.openxmlformats.org/officeDocument/2006/math">
                    <m:oMathParaPr>
                      <m:jc m:val="centerGroup"/>
                    </m:oMathParaPr>
                    <m:oMath xmlns:m="http://schemas.openxmlformats.org/officeDocument/2006/math">
                      <m:r>
                        <a:rPr lang="en-NZ" sz="2800" b="1" i="1" smtClean="0">
                          <a:latin typeface="Cambria Math"/>
                        </a:rPr>
                        <m:t>𝒘</m:t>
                      </m:r>
                      <m:r>
                        <a:rPr lang="en-NZ" sz="2800" b="0" i="1" smtClean="0">
                          <a:latin typeface="Cambria Math"/>
                        </a:rPr>
                        <m:t>=</m:t>
                      </m:r>
                      <m:d>
                        <m:dPr>
                          <m:ctrlPr>
                            <a:rPr lang="en-NZ" sz="2800" b="0" i="1" smtClean="0">
                              <a:latin typeface="Cambria Math" panose="02040503050406030204" pitchFamily="18" charset="0"/>
                            </a:rPr>
                          </m:ctrlPr>
                        </m:dPr>
                        <m:e>
                          <m:r>
                            <a:rPr lang="en-NZ" sz="2800" b="0" i="1" smtClean="0">
                              <a:latin typeface="Cambria Math"/>
                            </a:rPr>
                            <m:t>−2,3</m:t>
                          </m:r>
                        </m:e>
                      </m:d>
                    </m:oMath>
                  </m:oMathPara>
                </a14:m>
                <a:endParaRPr lang="en-NZ" sz="2800" b="0" dirty="0"/>
              </a:p>
              <a:p>
                <a:pPr/>
                <a14:m>
                  <m:oMathPara xmlns:m="http://schemas.openxmlformats.org/officeDocument/2006/math">
                    <m:oMathParaPr>
                      <m:jc m:val="centerGroup"/>
                    </m:oMathParaPr>
                    <m:oMath xmlns:m="http://schemas.openxmlformats.org/officeDocument/2006/math">
                      <m:r>
                        <a:rPr lang="en-NZ" sz="2800" b="1" i="1" smtClean="0">
                          <a:latin typeface="Cambria Math"/>
                        </a:rPr>
                        <m:t>𝒗</m:t>
                      </m:r>
                      <m:r>
                        <a:rPr lang="en-NZ" sz="2800" b="0" i="1" smtClean="0">
                          <a:latin typeface="Cambria Math"/>
                          <a:ea typeface="Cambria Math"/>
                        </a:rPr>
                        <m:t>∙</m:t>
                      </m:r>
                      <m:r>
                        <a:rPr lang="en-NZ" sz="2800" b="1" i="1" smtClean="0">
                          <a:latin typeface="Cambria Math"/>
                          <a:ea typeface="Cambria Math"/>
                        </a:rPr>
                        <m:t>𝒘</m:t>
                      </m:r>
                      <m:r>
                        <a:rPr lang="en-NZ" sz="2800" b="0" i="1" smtClean="0">
                          <a:latin typeface="Cambria Math"/>
                          <a:ea typeface="Cambria Math"/>
                        </a:rPr>
                        <m:t>=</m:t>
                      </m:r>
                      <m:d>
                        <m:dPr>
                          <m:ctrlPr>
                            <a:rPr lang="en-NZ" sz="2800" b="0" i="1" smtClean="0">
                              <a:latin typeface="Cambria Math" panose="02040503050406030204" pitchFamily="18" charset="0"/>
                              <a:ea typeface="Cambria Math"/>
                            </a:rPr>
                          </m:ctrlPr>
                        </m:dPr>
                        <m:e>
                          <m:r>
                            <a:rPr lang="en-NZ" sz="2800" b="0" i="1" smtClean="0">
                              <a:latin typeface="Cambria Math"/>
                              <a:ea typeface="Cambria Math"/>
                            </a:rPr>
                            <m:t>1∙−2,2∙3</m:t>
                          </m:r>
                        </m:e>
                      </m:d>
                      <m:r>
                        <a:rPr lang="en-NZ" sz="2800" b="0" i="1" smtClean="0">
                          <a:latin typeface="Cambria Math"/>
                          <a:ea typeface="Cambria Math"/>
                        </a:rPr>
                        <m:t>=−2+6=4</m:t>
                      </m:r>
                    </m:oMath>
                  </m:oMathPara>
                </a14:m>
                <a:endParaRPr lang="en-NZ" sz="2800" b="0" dirty="0"/>
              </a:p>
              <a:p>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830024" y="4953000"/>
                <a:ext cx="5685787" cy="181588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72084" y="2971800"/>
                <a:ext cx="8277331" cy="10772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3200" b="1" i="1" smtClean="0">
                          <a:latin typeface="Cambria Math"/>
                        </a:rPr>
                        <m:t>𝒗</m:t>
                      </m:r>
                      <m:r>
                        <a:rPr lang="en-NZ" sz="3200" b="0" i="1" smtClean="0">
                          <a:latin typeface="Cambria Math"/>
                          <a:ea typeface="Cambria Math"/>
                        </a:rPr>
                        <m:t>∙</m:t>
                      </m:r>
                      <m:r>
                        <a:rPr lang="en-NZ" sz="3200" b="1" i="1" smtClean="0">
                          <a:latin typeface="Cambria Math"/>
                          <a:ea typeface="Cambria Math"/>
                        </a:rPr>
                        <m:t>𝒘</m:t>
                      </m:r>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𝑥</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2</m:t>
                          </m:r>
                        </m:e>
                      </m:d>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𝑦</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𝑦</m:t>
                          </m:r>
                          <m:r>
                            <a:rPr lang="en-NZ" sz="3200" b="0" i="1" baseline="-25000" smtClean="0">
                              <a:latin typeface="Cambria Math"/>
                              <a:ea typeface="Cambria Math"/>
                            </a:rPr>
                            <m:t>2</m:t>
                          </m:r>
                        </m:e>
                      </m:d>
                      <m:r>
                        <a:rPr lang="en-NZ" sz="3200" b="0" i="1" smtClean="0">
                          <a:latin typeface="Cambria Math"/>
                          <a:ea typeface="Cambria Math"/>
                        </a:rPr>
                        <m:t>=</m:t>
                      </m:r>
                      <m:d>
                        <m:dPr>
                          <m:begChr m:val="‖"/>
                          <m:endChr m:val="‖"/>
                          <m:ctrlPr>
                            <a:rPr lang="en-NZ" sz="3200" b="0" i="1" smtClean="0">
                              <a:latin typeface="Cambria Math" panose="02040503050406030204" pitchFamily="18" charset="0"/>
                              <a:ea typeface="Cambria Math"/>
                            </a:rPr>
                          </m:ctrlPr>
                        </m:dPr>
                        <m:e>
                          <m:r>
                            <a:rPr lang="en-NZ" sz="3200" b="1" i="1" smtClean="0">
                              <a:latin typeface="Cambria Math"/>
                              <a:ea typeface="Cambria Math"/>
                            </a:rPr>
                            <m:t>𝒗</m:t>
                          </m:r>
                        </m:e>
                      </m:d>
                      <m:r>
                        <a:rPr lang="en-NZ" sz="3200" b="0" i="1" smtClean="0">
                          <a:latin typeface="Cambria Math" panose="02040503050406030204" pitchFamily="18" charset="0"/>
                          <a:ea typeface="Cambria Math" panose="02040503050406030204" pitchFamily="18" charset="0"/>
                        </a:rPr>
                        <m:t>×</m:t>
                      </m:r>
                      <m:d>
                        <m:dPr>
                          <m:begChr m:val="‖"/>
                          <m:endChr m:val="‖"/>
                          <m:ctrlPr>
                            <a:rPr lang="en-NZ" sz="3200" b="0" i="1" smtClean="0">
                              <a:latin typeface="Cambria Math" panose="02040503050406030204" pitchFamily="18" charset="0"/>
                              <a:ea typeface="Cambria Math"/>
                            </a:rPr>
                          </m:ctrlPr>
                        </m:dPr>
                        <m:e>
                          <m:r>
                            <a:rPr lang="en-NZ" sz="3200" b="1" i="1" smtClean="0">
                              <a:latin typeface="Cambria Math"/>
                              <a:ea typeface="Cambria Math"/>
                            </a:rPr>
                            <m:t>𝒘</m:t>
                          </m:r>
                        </m:e>
                      </m:d>
                      <m:func>
                        <m:funcPr>
                          <m:ctrlPr>
                            <a:rPr lang="en-NZ" sz="3200" b="0" i="1" smtClean="0">
                              <a:latin typeface="Cambria Math" panose="02040503050406030204" pitchFamily="18" charset="0"/>
                              <a:ea typeface="Cambria Math"/>
                            </a:rPr>
                          </m:ctrlPr>
                        </m:funcPr>
                        <m:fName>
                          <m:r>
                            <m:rPr>
                              <m:sty m:val="p"/>
                            </m:rPr>
                            <a:rPr lang="en-NZ" sz="3200" b="0" i="0" smtClean="0">
                              <a:latin typeface="Cambria Math"/>
                              <a:ea typeface="Cambria Math"/>
                            </a:rPr>
                            <m:t>cos</m:t>
                          </m:r>
                        </m:fName>
                        <m:e>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𝛼</m:t>
                              </m:r>
                            </m:e>
                          </m:d>
                        </m:e>
                      </m:func>
                    </m:oMath>
                  </m:oMathPara>
                </a14:m>
                <a:endParaRPr lang="en-NZ" sz="3200" b="0" dirty="0">
                  <a:ea typeface="Cambria Math"/>
                </a:endParaRPr>
              </a:p>
              <a:p>
                <a:pPr/>
                <a14:m>
                  <m:oMathPara xmlns:m="http://schemas.openxmlformats.org/officeDocument/2006/math">
                    <m:oMathParaPr>
                      <m:jc m:val="centerGroup"/>
                    </m:oMathParaPr>
                    <m:oMath xmlns:m="http://schemas.openxmlformats.org/officeDocument/2006/math">
                      <m:r>
                        <a:rPr lang="en-NZ" sz="3200" b="1" i="1" smtClean="0">
                          <a:latin typeface="Cambria Math"/>
                        </a:rPr>
                        <m:t>𝒗</m:t>
                      </m:r>
                      <m:r>
                        <a:rPr lang="en-NZ" sz="3200" b="0" i="1" smtClean="0">
                          <a:latin typeface="Cambria Math"/>
                          <a:ea typeface="Cambria Math"/>
                        </a:rPr>
                        <m:t>∙</m:t>
                      </m:r>
                      <m:r>
                        <a:rPr lang="en-NZ" sz="3200" b="1" i="1" smtClean="0">
                          <a:latin typeface="Cambria Math"/>
                          <a:ea typeface="Cambria Math"/>
                        </a:rPr>
                        <m:t>𝒘</m:t>
                      </m:r>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𝑥</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2</m:t>
                          </m:r>
                        </m:e>
                      </m:d>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𝑦</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𝑦</m:t>
                          </m:r>
                          <m:r>
                            <a:rPr lang="en-NZ" sz="3200" b="0" i="1" baseline="-25000" smtClean="0">
                              <a:latin typeface="Cambria Math"/>
                              <a:ea typeface="Cambria Math"/>
                            </a:rPr>
                            <m:t>2</m:t>
                          </m:r>
                        </m:e>
                      </m:d>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1</m:t>
                      </m:r>
                      <m:r>
                        <a:rPr lang="en-NZ" sz="3200" b="0" i="1" smtClean="0">
                          <a:latin typeface="Cambria Math"/>
                          <a:ea typeface="Cambria Math"/>
                        </a:rPr>
                        <m:t>𝑦</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2</m:t>
                      </m:r>
                      <m:r>
                        <a:rPr lang="en-NZ" sz="3200" b="0" i="1" smtClean="0">
                          <a:latin typeface="Cambria Math"/>
                          <a:ea typeface="Cambria Math"/>
                        </a:rPr>
                        <m:t>𝑦</m:t>
                      </m:r>
                      <m:r>
                        <a:rPr lang="en-NZ" sz="3200" b="0" i="1" baseline="-25000" smtClean="0">
                          <a:latin typeface="Cambria Math"/>
                          <a:ea typeface="Cambria Math"/>
                        </a:rPr>
                        <m:t>2</m:t>
                      </m:r>
                      <m:r>
                        <a:rPr lang="en-NZ" sz="3200" b="0" i="1" smtClean="0">
                          <a:latin typeface="Cambria Math"/>
                          <a:ea typeface="Cambria Math"/>
                        </a:rPr>
                        <m:t>)</m:t>
                      </m:r>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972084" y="2971800"/>
                <a:ext cx="8277331" cy="1077218"/>
              </a:xfrm>
              <a:prstGeom prst="rect">
                <a:avLst/>
              </a:prstGeom>
              <a:blipFill>
                <a:blip r:embed="rId7"/>
                <a:stretch>
                  <a:fillRect/>
                </a:stretch>
              </a:blipFill>
            </p:spPr>
            <p:txBody>
              <a:bodyPr/>
              <a:lstStyle/>
              <a:p>
                <a:r>
                  <a:rPr lang="en-US">
                    <a:noFill/>
                  </a:rPr>
                  <a:t> </a:t>
                </a:r>
              </a:p>
            </p:txBody>
          </p:sp>
        </mc:Fallback>
      </mc:AlternateContent>
      <p:sp>
        <p:nvSpPr>
          <p:cNvPr id="2" name="TextBox 1"/>
          <p:cNvSpPr txBox="1"/>
          <p:nvPr/>
        </p:nvSpPr>
        <p:spPr>
          <a:xfrm>
            <a:off x="304800" y="6407278"/>
            <a:ext cx="8607984" cy="338554"/>
          </a:xfrm>
          <a:prstGeom prst="rect">
            <a:avLst/>
          </a:prstGeom>
          <a:noFill/>
        </p:spPr>
        <p:txBody>
          <a:bodyPr wrap="square" rtlCol="0">
            <a:spAutoFit/>
          </a:bodyPr>
          <a:lstStyle/>
          <a:p>
            <a:r>
              <a:rPr lang="en-NZ" sz="1600" dirty="0">
                <a:solidFill>
                  <a:srgbClr val="FF0000"/>
                </a:solidFill>
              </a:rPr>
              <a:t>Please note that this is probably the most important mathematical operation in machine learning!</a:t>
            </a:r>
            <a:endParaRPr lang="en-US" sz="1600" dirty="0">
              <a:solidFill>
                <a:srgbClr val="FF0000"/>
              </a:solidFill>
            </a:endParaRPr>
          </a:p>
        </p:txBody>
      </p:sp>
    </p:spTree>
    <p:extLst>
      <p:ext uri="{BB962C8B-B14F-4D97-AF65-F5344CB8AC3E}">
        <p14:creationId xmlns:p14="http://schemas.microsoft.com/office/powerpoint/2010/main" val="295688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55"/>
            <a:ext cx="9163952" cy="967417"/>
          </a:xfrm>
        </p:spPr>
        <p:txBody>
          <a:bodyPr>
            <a:noAutofit/>
          </a:bodyPr>
          <a:lstStyle/>
          <a:p>
            <a:r>
              <a:rPr lang="en-NZ" sz="1900" dirty="0"/>
              <a:t>The dot product can be thought of as a tool to determine the similarity between 2 vectors </a:t>
            </a:r>
            <a:r>
              <a:rPr lang="en-NZ" sz="1900" b="1" dirty="0"/>
              <a:t>of equal magnitude </a:t>
            </a:r>
            <a:r>
              <a:rPr lang="en-NZ" sz="1600" dirty="0"/>
              <a:t>(i.e. it is a way of measuring to what extent the vectors point in the same direction</a:t>
            </a:r>
            <a:r>
              <a:rPr lang="en-NZ" sz="1900" dirty="0"/>
              <a:t>)</a:t>
            </a:r>
            <a:endParaRPr lang="en-US" sz="1900" dirty="0"/>
          </a:p>
        </p:txBody>
      </p:sp>
      <p:pic>
        <p:nvPicPr>
          <p:cNvPr id="106498" name="Picture 2" descr="https://www.mathsisfun.com/algebra/images/cosine-graph.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5459" y="1316563"/>
            <a:ext cx="2275658" cy="10773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6679522" y="914400"/>
                <a:ext cx="130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NZ" b="0" i="0" smtClean="0">
                          <a:latin typeface="Cambria Math"/>
                        </a:rPr>
                        <m:t>y</m:t>
                      </m:r>
                      <m:r>
                        <a:rPr lang="en-NZ" b="0" i="0" smtClean="0">
                          <a:latin typeface="Cambria Math"/>
                        </a:rPr>
                        <m:t>=</m:t>
                      </m:r>
                      <m:r>
                        <m:rPr>
                          <m:sty m:val="p"/>
                        </m:rPr>
                        <a:rPr lang="en-NZ" b="0" i="0" smtClean="0">
                          <a:latin typeface="Cambria Math"/>
                        </a:rPr>
                        <m:t>cos</m:t>
                      </m:r>
                      <m:r>
                        <a:rPr lang="en-NZ" b="0" i="1" smtClean="0">
                          <a:latin typeface="Cambria Math"/>
                        </a:rPr>
                        <m:t>⁡(</m:t>
                      </m:r>
                      <m:r>
                        <a:rPr lang="en-NZ" b="0" i="1" smtClean="0">
                          <a:latin typeface="Cambria Math"/>
                        </a:rPr>
                        <m:t>𝑥</m:t>
                      </m:r>
                      <m:r>
                        <a:rPr lang="en-NZ" b="0" i="1" smtClean="0">
                          <a:latin typeface="Cambria Math"/>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679522" y="914400"/>
                <a:ext cx="1300934" cy="369332"/>
              </a:xfrm>
              <a:prstGeom prst="rect">
                <a:avLst/>
              </a:prstGeom>
              <a:blipFill rotWithShape="1">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32830" y="2857033"/>
                <a:ext cx="3631122"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400" b="1" i="1" smtClean="0">
                          <a:latin typeface="Cambria Math"/>
                        </a:rPr>
                        <m:t>𝒗</m:t>
                      </m:r>
                      <m:r>
                        <a:rPr lang="en-NZ" sz="1400" b="0" i="1" smtClean="0">
                          <a:latin typeface="Cambria Math"/>
                          <a:ea typeface="Cambria Math"/>
                        </a:rPr>
                        <m:t>∙</m:t>
                      </m:r>
                      <m:r>
                        <a:rPr lang="en-NZ" sz="1400" b="1" i="1" smtClean="0">
                          <a:latin typeface="Cambria Math"/>
                          <a:ea typeface="Cambria Math"/>
                        </a:rPr>
                        <m:t>𝒘</m:t>
                      </m:r>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𝑥</m:t>
                          </m:r>
                          <m:r>
                            <a:rPr lang="en-NZ" sz="1400" b="0" i="1" baseline="-25000" smtClean="0">
                              <a:latin typeface="Cambria Math"/>
                              <a:ea typeface="Cambria Math"/>
                            </a:rPr>
                            <m:t>1</m:t>
                          </m:r>
                          <m:r>
                            <a:rPr lang="en-NZ" sz="1400" b="0" i="1" smtClean="0">
                              <a:latin typeface="Cambria Math"/>
                              <a:ea typeface="Cambria Math"/>
                            </a:rPr>
                            <m:t>,</m:t>
                          </m:r>
                          <m:r>
                            <a:rPr lang="en-NZ" sz="1400" b="0" i="1" smtClean="0">
                              <a:latin typeface="Cambria Math"/>
                              <a:ea typeface="Cambria Math"/>
                            </a:rPr>
                            <m:t>𝑥</m:t>
                          </m:r>
                          <m:r>
                            <a:rPr lang="en-NZ" sz="1400" b="0" i="1" baseline="-25000" smtClean="0">
                              <a:latin typeface="Cambria Math"/>
                              <a:ea typeface="Cambria Math"/>
                            </a:rPr>
                            <m:t>2</m:t>
                          </m:r>
                        </m:e>
                      </m:d>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𝑦</m:t>
                          </m:r>
                          <m:r>
                            <a:rPr lang="en-NZ" sz="1400" b="0" i="1" baseline="-25000" smtClean="0">
                              <a:latin typeface="Cambria Math"/>
                              <a:ea typeface="Cambria Math"/>
                            </a:rPr>
                            <m:t>1</m:t>
                          </m:r>
                          <m:r>
                            <a:rPr lang="en-NZ" sz="1400" b="0" i="1" smtClean="0">
                              <a:latin typeface="Cambria Math"/>
                              <a:ea typeface="Cambria Math"/>
                            </a:rPr>
                            <m:t>,</m:t>
                          </m:r>
                          <m:r>
                            <a:rPr lang="en-NZ" sz="1400" b="0" i="1" smtClean="0">
                              <a:latin typeface="Cambria Math"/>
                              <a:ea typeface="Cambria Math"/>
                            </a:rPr>
                            <m:t>𝑦</m:t>
                          </m:r>
                          <m:r>
                            <a:rPr lang="en-NZ" sz="1400" b="0" i="1" baseline="-25000" smtClean="0">
                              <a:latin typeface="Cambria Math"/>
                              <a:ea typeface="Cambria Math"/>
                            </a:rPr>
                            <m:t>2</m:t>
                          </m:r>
                        </m:e>
                      </m:d>
                      <m:r>
                        <a:rPr lang="en-NZ" sz="1400" b="0" i="1" smtClean="0">
                          <a:latin typeface="Cambria Math"/>
                          <a:ea typeface="Cambria Math"/>
                        </a:rPr>
                        <m:t>=</m:t>
                      </m:r>
                      <m:d>
                        <m:dPr>
                          <m:begChr m:val="‖"/>
                          <m:endChr m:val="‖"/>
                          <m:ctrlPr>
                            <a:rPr lang="en-NZ" sz="1400" b="0" i="1" smtClean="0">
                              <a:latin typeface="Cambria Math" panose="02040503050406030204" pitchFamily="18" charset="0"/>
                              <a:ea typeface="Cambria Math"/>
                            </a:rPr>
                          </m:ctrlPr>
                        </m:dPr>
                        <m:e>
                          <m:r>
                            <a:rPr lang="en-NZ" sz="1400" b="1" i="1" smtClean="0">
                              <a:latin typeface="Cambria Math"/>
                              <a:ea typeface="Cambria Math"/>
                            </a:rPr>
                            <m:t>𝒗</m:t>
                          </m:r>
                        </m:e>
                      </m:d>
                      <m:r>
                        <a:rPr lang="en-NZ" sz="1400" b="0" i="1" smtClean="0">
                          <a:latin typeface="Cambria Math"/>
                          <a:ea typeface="Cambria Math"/>
                        </a:rPr>
                        <m:t>∙</m:t>
                      </m:r>
                      <m:d>
                        <m:dPr>
                          <m:begChr m:val="‖"/>
                          <m:endChr m:val="‖"/>
                          <m:ctrlPr>
                            <a:rPr lang="en-NZ" sz="1400" b="0" i="1" smtClean="0">
                              <a:latin typeface="Cambria Math" panose="02040503050406030204" pitchFamily="18" charset="0"/>
                              <a:ea typeface="Cambria Math"/>
                            </a:rPr>
                          </m:ctrlPr>
                        </m:dPr>
                        <m:e>
                          <m:r>
                            <a:rPr lang="en-NZ" sz="1400" b="1" i="1" smtClean="0">
                              <a:latin typeface="Cambria Math"/>
                              <a:ea typeface="Cambria Math"/>
                            </a:rPr>
                            <m:t>𝒘</m:t>
                          </m:r>
                        </m:e>
                      </m:d>
                      <m:func>
                        <m:funcPr>
                          <m:ctrlPr>
                            <a:rPr lang="en-NZ" sz="1400" b="0" i="1" smtClean="0">
                              <a:latin typeface="Cambria Math" panose="02040503050406030204" pitchFamily="18" charset="0"/>
                              <a:ea typeface="Cambria Math"/>
                            </a:rPr>
                          </m:ctrlPr>
                        </m:funcPr>
                        <m:fName>
                          <m:r>
                            <m:rPr>
                              <m:sty m:val="p"/>
                            </m:rPr>
                            <a:rPr lang="en-NZ" sz="1400" b="0" i="0" smtClean="0">
                              <a:latin typeface="Cambria Math"/>
                              <a:ea typeface="Cambria Math"/>
                            </a:rPr>
                            <m:t>cos</m:t>
                          </m:r>
                        </m:fName>
                        <m:e>
                          <m:d>
                            <m:dPr>
                              <m:ctrlPr>
                                <a:rPr lang="en-NZ" sz="1400" b="0" i="1" smtClean="0">
                                  <a:latin typeface="Cambria Math" panose="02040503050406030204" pitchFamily="18" charset="0"/>
                                  <a:ea typeface="Cambria Math"/>
                                </a:rPr>
                              </m:ctrlPr>
                            </m:dPr>
                            <m:e>
                              <m:r>
                                <a:rPr lang="en-NZ" sz="1400" b="0" i="1" smtClean="0">
                                  <a:latin typeface="Cambria Math"/>
                                  <a:ea typeface="Cambria Math"/>
                                </a:rPr>
                                <m:t>𝛼</m:t>
                              </m:r>
                            </m:e>
                          </m:d>
                        </m:e>
                      </m:func>
                    </m:oMath>
                  </m:oMathPara>
                </a14:m>
                <a:endParaRPr lang="en-US" sz="1400" dirty="0"/>
              </a:p>
              <a:p>
                <a:pPr/>
                <a14:m>
                  <m:oMathPara xmlns:m="http://schemas.openxmlformats.org/officeDocument/2006/math">
                    <m:oMathParaPr>
                      <m:jc m:val="left"/>
                    </m:oMathParaPr>
                    <m:oMath xmlns:m="http://schemas.openxmlformats.org/officeDocument/2006/math">
                      <m:r>
                        <a:rPr lang="en-US" sz="1400" b="1" i="1" smtClean="0">
                          <a:latin typeface="Cambria Math" panose="02040503050406030204" pitchFamily="18" charset="0"/>
                        </a:rPr>
                        <m:t> </m:t>
                      </m:r>
                      <m:r>
                        <a:rPr lang="en-NZ" sz="1400" b="1" i="1">
                          <a:latin typeface="Cambria Math"/>
                        </a:rPr>
                        <m:t>𝒗</m:t>
                      </m:r>
                      <m:r>
                        <a:rPr lang="en-NZ" sz="1400" i="1">
                          <a:latin typeface="Cambria Math"/>
                          <a:ea typeface="Cambria Math"/>
                        </a:rPr>
                        <m:t>∙</m:t>
                      </m:r>
                      <m:r>
                        <a:rPr lang="en-NZ" sz="1400" b="1" i="1">
                          <a:latin typeface="Cambria Math"/>
                          <a:ea typeface="Cambria Math"/>
                        </a:rPr>
                        <m:t>𝒘</m:t>
                      </m:r>
                      <m:r>
                        <a:rPr lang="en-NZ" sz="1400" i="1">
                          <a:latin typeface="Cambria Math"/>
                          <a:ea typeface="Cambria Math"/>
                        </a:rPr>
                        <m:t>=</m:t>
                      </m:r>
                      <m:d>
                        <m:dPr>
                          <m:ctrlPr>
                            <a:rPr lang="en-NZ" sz="1400" i="1">
                              <a:latin typeface="Cambria Math" panose="02040503050406030204" pitchFamily="18" charset="0"/>
                              <a:ea typeface="Cambria Math"/>
                            </a:rPr>
                          </m:ctrlPr>
                        </m:dPr>
                        <m:e>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2</m:t>
                          </m:r>
                        </m:e>
                      </m:d>
                      <m:r>
                        <a:rPr lang="en-NZ" sz="1400" i="1">
                          <a:latin typeface="Cambria Math"/>
                          <a:ea typeface="Cambria Math"/>
                        </a:rPr>
                        <m:t>∙</m:t>
                      </m:r>
                      <m:d>
                        <m:dPr>
                          <m:ctrlPr>
                            <a:rPr lang="en-NZ" sz="1400" i="1">
                              <a:latin typeface="Cambria Math" panose="02040503050406030204" pitchFamily="18" charset="0"/>
                              <a:ea typeface="Cambria Math"/>
                            </a:rPr>
                          </m:ctrlPr>
                        </m:dPr>
                        <m:e>
                          <m:r>
                            <a:rPr lang="en-NZ" sz="1400" i="1">
                              <a:latin typeface="Cambria Math"/>
                              <a:ea typeface="Cambria Math"/>
                            </a:rPr>
                            <m:t>𝑦</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𝑦</m:t>
                          </m:r>
                          <m:r>
                            <a:rPr lang="en-NZ" sz="1400" i="1" baseline="-25000">
                              <a:latin typeface="Cambria Math"/>
                              <a:ea typeface="Cambria Math"/>
                            </a:rPr>
                            <m:t>2</m:t>
                          </m:r>
                        </m:e>
                      </m:d>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𝑦</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2</m:t>
                      </m:r>
                      <m:r>
                        <a:rPr lang="en-NZ" sz="1400" i="1">
                          <a:latin typeface="Cambria Math"/>
                          <a:ea typeface="Cambria Math"/>
                        </a:rPr>
                        <m:t>𝑦</m:t>
                      </m:r>
                      <m:r>
                        <a:rPr lang="en-NZ" sz="1400" i="1" baseline="-25000">
                          <a:latin typeface="Cambria Math"/>
                          <a:ea typeface="Cambria Math"/>
                        </a:rPr>
                        <m:t>2</m:t>
                      </m:r>
                      <m:r>
                        <a:rPr lang="en-NZ" sz="1400" i="1">
                          <a:latin typeface="Cambria Math"/>
                          <a:ea typeface="Cambria Math"/>
                        </a:rPr>
                        <m:t>)</m:t>
                      </m:r>
                    </m:oMath>
                  </m:oMathPara>
                </a14:m>
                <a:endParaRPr lang="en-US" sz="1400" dirty="0"/>
              </a:p>
              <a:p>
                <a:endParaRPr lang="en-US" sz="1400" dirty="0"/>
              </a:p>
              <a:p>
                <a:endParaRPr lang="en-US"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32830" y="2857033"/>
                <a:ext cx="3631122" cy="95410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2400" y="3733800"/>
                <a:ext cx="3048000"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400" b="1" i="1" smtClean="0">
                          <a:solidFill>
                            <a:srgbClr val="0070C0"/>
                          </a:solidFill>
                          <a:latin typeface="Cambria Math"/>
                        </a:rPr>
                        <m:t>𝒗</m:t>
                      </m:r>
                      <m:r>
                        <a:rPr lang="en-NZ" sz="1400" b="0" i="1" smtClean="0">
                          <a:solidFill>
                            <a:srgbClr val="0070C0"/>
                          </a:solidFill>
                          <a:latin typeface="Cambria Math"/>
                        </a:rPr>
                        <m:t>=</m:t>
                      </m:r>
                      <m:d>
                        <m:dPr>
                          <m:ctrlPr>
                            <a:rPr lang="en-NZ" sz="1400" b="0" i="1" smtClean="0">
                              <a:solidFill>
                                <a:srgbClr val="0070C0"/>
                              </a:solidFill>
                              <a:latin typeface="Cambria Math" panose="02040503050406030204" pitchFamily="18" charset="0"/>
                            </a:rPr>
                          </m:ctrlPr>
                        </m:dPr>
                        <m:e>
                          <m:r>
                            <a:rPr lang="en-NZ" sz="1400" b="0" i="1" smtClean="0">
                              <a:solidFill>
                                <a:srgbClr val="0070C0"/>
                              </a:solidFill>
                              <a:latin typeface="Cambria Math"/>
                            </a:rPr>
                            <m:t>3,0</m:t>
                          </m:r>
                        </m:e>
                      </m:d>
                    </m:oMath>
                  </m:oMathPara>
                </a14:m>
                <a:endParaRPr lang="en-NZ" sz="1400" b="0" dirty="0">
                  <a:solidFill>
                    <a:srgbClr val="0070C0"/>
                  </a:solidFill>
                </a:endParaRPr>
              </a:p>
              <a:p>
                <a:pPr/>
                <a14:m>
                  <m:oMathPara xmlns:m="http://schemas.openxmlformats.org/officeDocument/2006/math">
                    <m:oMathParaPr>
                      <m:jc m:val="centerGroup"/>
                    </m:oMathParaPr>
                    <m:oMath xmlns:m="http://schemas.openxmlformats.org/officeDocument/2006/math">
                      <m:r>
                        <a:rPr lang="en-NZ" sz="1400" b="1" i="1" smtClean="0">
                          <a:solidFill>
                            <a:srgbClr val="FF0000"/>
                          </a:solidFill>
                          <a:latin typeface="Cambria Math"/>
                        </a:rPr>
                        <m:t>𝒘</m:t>
                      </m:r>
                      <m:r>
                        <a:rPr lang="en-NZ" sz="1400" b="0" i="1" smtClean="0">
                          <a:solidFill>
                            <a:srgbClr val="FF0000"/>
                          </a:solidFill>
                          <a:latin typeface="Cambria Math"/>
                        </a:rPr>
                        <m:t>=</m:t>
                      </m:r>
                      <m:d>
                        <m:dPr>
                          <m:ctrlPr>
                            <a:rPr lang="en-NZ" sz="1400" b="0" i="1" smtClean="0">
                              <a:solidFill>
                                <a:srgbClr val="FF0000"/>
                              </a:solidFill>
                              <a:latin typeface="Cambria Math" panose="02040503050406030204" pitchFamily="18" charset="0"/>
                            </a:rPr>
                          </m:ctrlPr>
                        </m:dPr>
                        <m:e>
                          <m:r>
                            <a:rPr lang="en-NZ" sz="1400" b="0" i="1" smtClean="0">
                              <a:solidFill>
                                <a:srgbClr val="FF0000"/>
                              </a:solidFill>
                              <a:latin typeface="Cambria Math"/>
                            </a:rPr>
                            <m:t>0,3</m:t>
                          </m:r>
                        </m:e>
                      </m:d>
                    </m:oMath>
                  </m:oMathPara>
                </a14:m>
                <a:endParaRPr lang="en-NZ" sz="1400" b="0" dirty="0">
                  <a:solidFill>
                    <a:srgbClr val="FF0000"/>
                  </a:solidFill>
                </a:endParaRPr>
              </a:p>
              <a:p>
                <a:pPr/>
                <a14:m>
                  <m:oMathPara xmlns:m="http://schemas.openxmlformats.org/officeDocument/2006/math">
                    <m:oMathParaPr>
                      <m:jc m:val="centerGroup"/>
                    </m:oMathParaPr>
                    <m:oMath xmlns:m="http://schemas.openxmlformats.org/officeDocument/2006/math">
                      <m:r>
                        <a:rPr lang="en-NZ" sz="1400" b="1" i="1" smtClean="0">
                          <a:latin typeface="Cambria Math"/>
                        </a:rPr>
                        <m:t>𝒗</m:t>
                      </m:r>
                      <m:r>
                        <a:rPr lang="en-NZ" sz="1400" b="0" i="1" smtClean="0">
                          <a:latin typeface="Cambria Math"/>
                          <a:ea typeface="Cambria Math"/>
                        </a:rPr>
                        <m:t>∙</m:t>
                      </m:r>
                      <m:r>
                        <a:rPr lang="en-NZ" sz="1400" b="1" i="1" smtClean="0">
                          <a:latin typeface="Cambria Math"/>
                          <a:ea typeface="Cambria Math"/>
                        </a:rPr>
                        <m:t>𝒘</m:t>
                      </m:r>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3×0+0×3</m:t>
                          </m:r>
                        </m:e>
                      </m:d>
                      <m:r>
                        <a:rPr lang="en-NZ" sz="1400" b="0" i="1" smtClean="0">
                          <a:latin typeface="Cambria Math"/>
                          <a:ea typeface="Cambria Math"/>
                        </a:rPr>
                        <m:t>=0+0=0</m:t>
                      </m:r>
                    </m:oMath>
                  </m:oMathPara>
                </a14:m>
                <a:endParaRPr 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52400" y="3733800"/>
                <a:ext cx="3048000" cy="738664"/>
              </a:xfrm>
              <a:prstGeom prst="rect">
                <a:avLst/>
              </a:prstGeom>
              <a:blipFill rotWithShape="1">
                <a:blip r:embed="rId9"/>
                <a:stretch>
                  <a:fillRect/>
                </a:stretch>
              </a:blipFill>
            </p:spPr>
            <p:txBody>
              <a:bodyPr/>
              <a:lstStyle/>
              <a:p>
                <a:r>
                  <a:rPr lang="en-US">
                    <a:noFill/>
                  </a:rPr>
                  <a:t> </a:t>
                </a:r>
              </a:p>
            </p:txBody>
          </p:sp>
        </mc:Fallback>
      </mc:AlternateContent>
      <p:pic>
        <p:nvPicPr>
          <p:cNvPr id="26" name="Picture 25" descr="http://www.jamesbrennan.org/algebra/lines/rectangular_coordinates_files/image002.gif"/>
          <p:cNvPicPr/>
          <p:nvPr/>
        </p:nvPicPr>
        <p:blipFill>
          <a:blip r:embed="rId10">
            <a:extLst>
              <a:ext uri="{28A0092B-C50C-407E-A947-70E740481C1C}">
                <a14:useLocalDpi xmlns:a14="http://schemas.microsoft.com/office/drawing/2010/main" val="0"/>
              </a:ext>
            </a:extLst>
          </a:blip>
          <a:srcRect/>
          <a:stretch>
            <a:fillRect/>
          </a:stretch>
        </p:blipFill>
        <p:spPr bwMode="auto">
          <a:xfrm>
            <a:off x="0" y="4371022"/>
            <a:ext cx="2608580" cy="2383155"/>
          </a:xfrm>
          <a:prstGeom prst="rect">
            <a:avLst/>
          </a:prstGeom>
          <a:noFill/>
          <a:ln>
            <a:noFill/>
          </a:ln>
        </p:spPr>
      </p:pic>
      <p:cxnSp>
        <p:nvCxnSpPr>
          <p:cNvPr id="27" name="Straight Arrow Connector 26"/>
          <p:cNvCxnSpPr/>
          <p:nvPr/>
        </p:nvCxnSpPr>
        <p:spPr>
          <a:xfrm flipV="1">
            <a:off x="1219200" y="5193395"/>
            <a:ext cx="0" cy="49363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219200" y="5687027"/>
            <a:ext cx="457200" cy="0"/>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895600" y="3680936"/>
                <a:ext cx="3090077"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400" b="1" i="1" smtClean="0">
                          <a:solidFill>
                            <a:srgbClr val="0070C0"/>
                          </a:solidFill>
                          <a:latin typeface="Cambria Math"/>
                        </a:rPr>
                        <m:t>𝒗</m:t>
                      </m:r>
                      <m:r>
                        <a:rPr lang="en-NZ" sz="1400" b="0" i="1" smtClean="0">
                          <a:solidFill>
                            <a:srgbClr val="0070C0"/>
                          </a:solidFill>
                          <a:latin typeface="Cambria Math"/>
                        </a:rPr>
                        <m:t>=</m:t>
                      </m:r>
                      <m:d>
                        <m:dPr>
                          <m:ctrlPr>
                            <a:rPr lang="en-NZ" sz="1400" b="0" i="1" smtClean="0">
                              <a:solidFill>
                                <a:srgbClr val="0070C0"/>
                              </a:solidFill>
                              <a:latin typeface="Cambria Math" panose="02040503050406030204" pitchFamily="18" charset="0"/>
                            </a:rPr>
                          </m:ctrlPr>
                        </m:dPr>
                        <m:e>
                          <m:r>
                            <a:rPr lang="en-NZ" sz="1400" b="0" i="1" smtClean="0">
                              <a:solidFill>
                                <a:srgbClr val="0070C0"/>
                              </a:solidFill>
                              <a:latin typeface="Cambria Math"/>
                            </a:rPr>
                            <m:t>2,3</m:t>
                          </m:r>
                        </m:e>
                      </m:d>
                    </m:oMath>
                  </m:oMathPara>
                </a14:m>
                <a:endParaRPr lang="en-NZ" sz="1400" b="0" dirty="0">
                  <a:solidFill>
                    <a:srgbClr val="0070C0"/>
                  </a:solidFill>
                </a:endParaRPr>
              </a:p>
              <a:p>
                <a:pPr/>
                <a14:m>
                  <m:oMathPara xmlns:m="http://schemas.openxmlformats.org/officeDocument/2006/math">
                    <m:oMathParaPr>
                      <m:jc m:val="centerGroup"/>
                    </m:oMathParaPr>
                    <m:oMath xmlns:m="http://schemas.openxmlformats.org/officeDocument/2006/math">
                      <m:r>
                        <a:rPr lang="en-NZ" sz="1400" b="1" i="1" smtClean="0">
                          <a:solidFill>
                            <a:srgbClr val="FF0000"/>
                          </a:solidFill>
                          <a:latin typeface="Cambria Math"/>
                        </a:rPr>
                        <m:t>𝒘</m:t>
                      </m:r>
                      <m:r>
                        <a:rPr lang="en-NZ" sz="1400" b="0" i="1" smtClean="0">
                          <a:solidFill>
                            <a:srgbClr val="FF0000"/>
                          </a:solidFill>
                          <a:latin typeface="Cambria Math"/>
                        </a:rPr>
                        <m:t>=</m:t>
                      </m:r>
                      <m:d>
                        <m:dPr>
                          <m:ctrlPr>
                            <a:rPr lang="en-NZ" sz="1400" b="0" i="1" smtClean="0">
                              <a:solidFill>
                                <a:srgbClr val="FF0000"/>
                              </a:solidFill>
                              <a:latin typeface="Cambria Math" panose="02040503050406030204" pitchFamily="18" charset="0"/>
                            </a:rPr>
                          </m:ctrlPr>
                        </m:dPr>
                        <m:e>
                          <m:r>
                            <a:rPr lang="en-NZ" sz="1400" b="0" i="1" smtClean="0">
                              <a:solidFill>
                                <a:srgbClr val="FF0000"/>
                              </a:solidFill>
                              <a:latin typeface="Cambria Math"/>
                            </a:rPr>
                            <m:t>1,3</m:t>
                          </m:r>
                        </m:e>
                      </m:d>
                    </m:oMath>
                  </m:oMathPara>
                </a14:m>
                <a:endParaRPr lang="en-NZ" b="0" dirty="0">
                  <a:solidFill>
                    <a:srgbClr val="FF0000"/>
                  </a:solidFill>
                </a:endParaRPr>
              </a:p>
              <a:p>
                <a:pPr/>
                <a14:m>
                  <m:oMathPara xmlns:m="http://schemas.openxmlformats.org/officeDocument/2006/math">
                    <m:oMathParaPr>
                      <m:jc m:val="centerGroup"/>
                    </m:oMathParaPr>
                    <m:oMath xmlns:m="http://schemas.openxmlformats.org/officeDocument/2006/math">
                      <m:r>
                        <a:rPr lang="en-NZ" sz="1400" b="1" i="1" smtClean="0">
                          <a:latin typeface="Cambria Math"/>
                        </a:rPr>
                        <m:t>𝒗</m:t>
                      </m:r>
                      <m:r>
                        <a:rPr lang="en-NZ" sz="1400" b="0" i="1" smtClean="0">
                          <a:latin typeface="Cambria Math"/>
                          <a:ea typeface="Cambria Math"/>
                        </a:rPr>
                        <m:t>∙</m:t>
                      </m:r>
                      <m:r>
                        <a:rPr lang="en-NZ" sz="1400" b="1" i="1" smtClean="0">
                          <a:latin typeface="Cambria Math"/>
                          <a:ea typeface="Cambria Math"/>
                        </a:rPr>
                        <m:t>𝒘</m:t>
                      </m:r>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2×1+3×3</m:t>
                          </m:r>
                        </m:e>
                      </m:d>
                      <m:r>
                        <a:rPr lang="en-NZ" sz="1400" b="0" i="1" smtClean="0">
                          <a:latin typeface="Cambria Math"/>
                          <a:ea typeface="Cambria Math"/>
                        </a:rPr>
                        <m:t>=2+9=11</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2895600" y="3680936"/>
                <a:ext cx="3090077" cy="738664"/>
              </a:xfrm>
              <a:prstGeom prst="rect">
                <a:avLst/>
              </a:prstGeom>
              <a:blipFill rotWithShape="1">
                <a:blip r:embed="rId11"/>
                <a:stretch>
                  <a:fillRect/>
                </a:stretch>
              </a:blipFill>
            </p:spPr>
            <p:txBody>
              <a:bodyPr/>
              <a:lstStyle/>
              <a:p>
                <a:r>
                  <a:rPr lang="en-US">
                    <a:noFill/>
                  </a:rPr>
                  <a:t> </a:t>
                </a:r>
              </a:p>
            </p:txBody>
          </p:sp>
        </mc:Fallback>
      </mc:AlternateContent>
      <p:pic>
        <p:nvPicPr>
          <p:cNvPr id="30" name="Picture 29" descr="http://www.jamesbrennan.org/algebra/lines/rectangular_coordinates_files/image002.gif"/>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4398645"/>
            <a:ext cx="2608580" cy="2383155"/>
          </a:xfrm>
          <a:prstGeom prst="rect">
            <a:avLst/>
          </a:prstGeom>
          <a:noFill/>
          <a:ln>
            <a:noFill/>
          </a:ln>
        </p:spPr>
      </p:pic>
      <p:cxnSp>
        <p:nvCxnSpPr>
          <p:cNvPr id="31" name="Straight Arrow Connector 30"/>
          <p:cNvCxnSpPr/>
          <p:nvPr/>
        </p:nvCxnSpPr>
        <p:spPr>
          <a:xfrm flipV="1">
            <a:off x="4297411" y="5221018"/>
            <a:ext cx="163897" cy="49363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297411" y="5221018"/>
            <a:ext cx="327794" cy="493633"/>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6096000" y="3711714"/>
                <a:ext cx="304800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400" b="1" i="1" smtClean="0">
                          <a:solidFill>
                            <a:srgbClr val="0070C0"/>
                          </a:solidFill>
                          <a:latin typeface="Cambria Math"/>
                        </a:rPr>
                        <m:t>𝒗</m:t>
                      </m:r>
                      <m:r>
                        <a:rPr lang="en-NZ" sz="1400" b="0" i="1" smtClean="0">
                          <a:solidFill>
                            <a:srgbClr val="0070C0"/>
                          </a:solidFill>
                          <a:latin typeface="Cambria Math"/>
                        </a:rPr>
                        <m:t>=</m:t>
                      </m:r>
                      <m:d>
                        <m:dPr>
                          <m:ctrlPr>
                            <a:rPr lang="en-NZ" sz="1400" b="0" i="1" smtClean="0">
                              <a:solidFill>
                                <a:srgbClr val="0070C0"/>
                              </a:solidFill>
                              <a:latin typeface="Cambria Math" panose="02040503050406030204" pitchFamily="18" charset="0"/>
                            </a:rPr>
                          </m:ctrlPr>
                        </m:dPr>
                        <m:e>
                          <m:r>
                            <a:rPr lang="en-NZ" sz="1400" b="0" i="1" smtClean="0">
                              <a:solidFill>
                                <a:srgbClr val="0070C0"/>
                              </a:solidFill>
                              <a:latin typeface="Cambria Math"/>
                            </a:rPr>
                            <m:t>2,1</m:t>
                          </m:r>
                        </m:e>
                      </m:d>
                    </m:oMath>
                  </m:oMathPara>
                </a14:m>
                <a:endParaRPr lang="en-NZ" sz="1400" b="0" dirty="0">
                  <a:solidFill>
                    <a:srgbClr val="0070C0"/>
                  </a:solidFill>
                </a:endParaRPr>
              </a:p>
              <a:p>
                <a:pPr/>
                <a14:m>
                  <m:oMathPara xmlns:m="http://schemas.openxmlformats.org/officeDocument/2006/math">
                    <m:oMathParaPr>
                      <m:jc m:val="centerGroup"/>
                    </m:oMathParaPr>
                    <m:oMath xmlns:m="http://schemas.openxmlformats.org/officeDocument/2006/math">
                      <m:r>
                        <a:rPr lang="en-NZ" sz="1400" b="1" i="1" smtClean="0">
                          <a:solidFill>
                            <a:srgbClr val="FF0000"/>
                          </a:solidFill>
                          <a:latin typeface="Cambria Math"/>
                        </a:rPr>
                        <m:t>𝒘</m:t>
                      </m:r>
                      <m:r>
                        <a:rPr lang="en-NZ" sz="1400" b="0" i="1" smtClean="0">
                          <a:solidFill>
                            <a:srgbClr val="FF0000"/>
                          </a:solidFill>
                          <a:latin typeface="Cambria Math"/>
                        </a:rPr>
                        <m:t>=</m:t>
                      </m:r>
                      <m:d>
                        <m:dPr>
                          <m:ctrlPr>
                            <a:rPr lang="en-NZ" sz="1400" b="0" i="1" smtClean="0">
                              <a:solidFill>
                                <a:srgbClr val="FF0000"/>
                              </a:solidFill>
                              <a:latin typeface="Cambria Math" panose="02040503050406030204" pitchFamily="18" charset="0"/>
                            </a:rPr>
                          </m:ctrlPr>
                        </m:dPr>
                        <m:e>
                          <m:r>
                            <a:rPr lang="en-NZ" sz="1400" b="0" i="1" smtClean="0">
                              <a:solidFill>
                                <a:srgbClr val="FF0000"/>
                              </a:solidFill>
                              <a:latin typeface="Cambria Math"/>
                            </a:rPr>
                            <m:t>−2,−2</m:t>
                          </m:r>
                        </m:e>
                      </m:d>
                    </m:oMath>
                  </m:oMathPara>
                </a14:m>
                <a:endParaRPr lang="en-NZ" sz="1400" b="0" dirty="0">
                  <a:solidFill>
                    <a:srgbClr val="FF0000"/>
                  </a:solidFill>
                </a:endParaRPr>
              </a:p>
              <a:p>
                <a:pPr/>
                <a14:m>
                  <m:oMathPara xmlns:m="http://schemas.openxmlformats.org/officeDocument/2006/math">
                    <m:oMathParaPr>
                      <m:jc m:val="centerGroup"/>
                    </m:oMathParaPr>
                    <m:oMath xmlns:m="http://schemas.openxmlformats.org/officeDocument/2006/math">
                      <m:r>
                        <a:rPr lang="en-NZ" sz="1200" b="1" i="1" smtClean="0">
                          <a:latin typeface="Cambria Math"/>
                        </a:rPr>
                        <m:t>𝒗</m:t>
                      </m:r>
                      <m:r>
                        <a:rPr lang="en-NZ" sz="1200" b="0" i="1" smtClean="0">
                          <a:latin typeface="Cambria Math"/>
                          <a:ea typeface="Cambria Math"/>
                        </a:rPr>
                        <m:t>∙</m:t>
                      </m:r>
                      <m:r>
                        <a:rPr lang="en-NZ" sz="1200" b="1" i="1" smtClean="0">
                          <a:latin typeface="Cambria Math"/>
                          <a:ea typeface="Cambria Math"/>
                        </a:rPr>
                        <m:t>𝒘</m:t>
                      </m:r>
                      <m:r>
                        <a:rPr lang="en-NZ" sz="1200" b="0" i="1" smtClean="0">
                          <a:latin typeface="Cambria Math"/>
                          <a:ea typeface="Cambria Math"/>
                        </a:rPr>
                        <m:t>=</m:t>
                      </m:r>
                      <m:d>
                        <m:dPr>
                          <m:ctrlPr>
                            <a:rPr lang="en-NZ" sz="1200" b="0" i="1" smtClean="0">
                              <a:latin typeface="Cambria Math" panose="02040503050406030204" pitchFamily="18" charset="0"/>
                              <a:ea typeface="Cambria Math"/>
                            </a:rPr>
                          </m:ctrlPr>
                        </m:dPr>
                        <m:e>
                          <m:r>
                            <a:rPr lang="en-NZ" sz="1200" b="0" i="1" smtClean="0">
                              <a:latin typeface="Cambria Math"/>
                              <a:ea typeface="Cambria Math"/>
                            </a:rPr>
                            <m:t>2×−2,1×−2</m:t>
                          </m:r>
                        </m:e>
                      </m:d>
                      <m:r>
                        <a:rPr lang="en-NZ" sz="1200" b="0" i="1" smtClean="0">
                          <a:latin typeface="Cambria Math"/>
                          <a:ea typeface="Cambria Math"/>
                        </a:rPr>
                        <m:t>=−4+−2=−6</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6096000" y="3711714"/>
                <a:ext cx="3048000" cy="707886"/>
              </a:xfrm>
              <a:prstGeom prst="rect">
                <a:avLst/>
              </a:prstGeom>
              <a:blipFill rotWithShape="1">
                <a:blip r:embed="rId12"/>
                <a:stretch>
                  <a:fillRect/>
                </a:stretch>
              </a:blipFill>
            </p:spPr>
            <p:txBody>
              <a:bodyPr/>
              <a:lstStyle/>
              <a:p>
                <a:r>
                  <a:rPr lang="en-US">
                    <a:noFill/>
                  </a:rPr>
                  <a:t> </a:t>
                </a:r>
              </a:p>
            </p:txBody>
          </p:sp>
        </mc:Fallback>
      </mc:AlternateContent>
      <p:pic>
        <p:nvPicPr>
          <p:cNvPr id="34" name="Picture 33" descr="http://www.jamesbrennan.org/algebra/lines/rectangular_coordinates_files/image002.gif"/>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4398645"/>
            <a:ext cx="2608580" cy="2383155"/>
          </a:xfrm>
          <a:prstGeom prst="rect">
            <a:avLst/>
          </a:prstGeom>
          <a:noFill/>
          <a:ln>
            <a:noFill/>
          </a:ln>
        </p:spPr>
      </p:pic>
      <p:cxnSp>
        <p:nvCxnSpPr>
          <p:cNvPr id="35" name="Straight Arrow Connector 34"/>
          <p:cNvCxnSpPr/>
          <p:nvPr/>
        </p:nvCxnSpPr>
        <p:spPr>
          <a:xfrm flipH="1">
            <a:off x="6934200" y="5714650"/>
            <a:ext cx="381000" cy="38135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315200" y="5562599"/>
            <a:ext cx="381000" cy="15205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43771" y="6623372"/>
                <a:ext cx="1348061"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100" b="1" i="1" smtClean="0">
                          <a:latin typeface="Cambria Math"/>
                        </a:rPr>
                        <m:t>𝒗</m:t>
                      </m:r>
                      <m:r>
                        <a:rPr lang="en-NZ" sz="1100" b="0" i="1" smtClean="0">
                          <a:latin typeface="Cambria Math"/>
                          <a:ea typeface="Cambria Math"/>
                        </a:rPr>
                        <m:t>∙</m:t>
                      </m:r>
                      <m:r>
                        <a:rPr lang="en-NZ" sz="1100" b="1" i="1" smtClean="0">
                          <a:latin typeface="Cambria Math"/>
                          <a:ea typeface="Cambria Math"/>
                        </a:rPr>
                        <m:t>𝒘</m:t>
                      </m:r>
                      <m:r>
                        <a:rPr lang="en-NZ" sz="1100" b="0" i="1" smtClean="0">
                          <a:latin typeface="Cambria Math"/>
                          <a:ea typeface="Cambria Math"/>
                        </a:rPr>
                        <m:t>=0↔</m:t>
                      </m:r>
                      <m:r>
                        <a:rPr lang="en-NZ" sz="1100" b="1" i="1" smtClean="0">
                          <a:latin typeface="Cambria Math"/>
                          <a:ea typeface="Cambria Math"/>
                        </a:rPr>
                        <m:t>𝒗</m:t>
                      </m:r>
                      <m:r>
                        <a:rPr lang="en-NZ" sz="1100" b="0" i="1" smtClean="0">
                          <a:latin typeface="Cambria Math"/>
                          <a:ea typeface="Cambria Math"/>
                        </a:rPr>
                        <m:t>⊥</m:t>
                      </m:r>
                      <m:r>
                        <a:rPr lang="en-NZ" sz="1100" b="1" i="1" smtClean="0">
                          <a:latin typeface="Cambria Math"/>
                          <a:ea typeface="Cambria Math"/>
                        </a:rPr>
                        <m:t>𝒘</m:t>
                      </m:r>
                    </m:oMath>
                  </m:oMathPara>
                </a14:m>
                <a:endParaRPr lang="en-US" sz="1100" b="1" dirty="0"/>
              </a:p>
            </p:txBody>
          </p:sp>
        </mc:Choice>
        <mc:Fallback xmlns="">
          <p:sp>
            <p:nvSpPr>
              <p:cNvPr id="41" name="TextBox 40"/>
              <p:cNvSpPr txBox="1">
                <a:spLocks noRot="1" noChangeAspect="1" noMove="1" noResize="1" noEditPoints="1" noAdjustHandles="1" noChangeArrowheads="1" noChangeShapeType="1" noTextEdit="1"/>
              </p:cNvSpPr>
              <p:nvPr/>
            </p:nvSpPr>
            <p:spPr>
              <a:xfrm>
                <a:off x="-43771" y="6623372"/>
                <a:ext cx="1348061" cy="261610"/>
              </a:xfrm>
              <a:prstGeom prst="rect">
                <a:avLst/>
              </a:prstGeom>
              <a:blipFill>
                <a:blip r:embed="rId13"/>
                <a:stretch>
                  <a:fillRect/>
                </a:stretch>
              </a:blipFill>
            </p:spPr>
            <p:txBody>
              <a:bodyPr/>
              <a:lstStyle/>
              <a:p>
                <a:r>
                  <a:rPr lang="en-US">
                    <a:noFill/>
                  </a:rPr>
                  <a:t> </a:t>
                </a:r>
              </a:p>
            </p:txBody>
          </p:sp>
        </mc:Fallback>
      </mc:AlternateContent>
      <p:pic>
        <p:nvPicPr>
          <p:cNvPr id="4" name="dot produ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969291" y="994774"/>
            <a:ext cx="4157417" cy="2336722"/>
          </a:xfrm>
          <a:prstGeom prst="rect">
            <a:avLst/>
          </a:prstGeom>
        </p:spPr>
      </p:pic>
    </p:spTree>
    <p:extLst>
      <p:ext uri="{BB962C8B-B14F-4D97-AF65-F5344CB8AC3E}">
        <p14:creationId xmlns:p14="http://schemas.microsoft.com/office/powerpoint/2010/main" val="36991585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046858"/>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noChangeArrowheads="1"/>
          </p:cNvSpPr>
          <p:nvPr/>
        </p:nvSpPr>
        <p:spPr bwMode="auto">
          <a:xfrm rot="16200000">
            <a:off x="921393" y="3162576"/>
            <a:ext cx="1944022"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NZ" altLang="en-US" sz="2000" kern="0" dirty="0"/>
              <a:t>Linear Algebra</a:t>
            </a:r>
            <a:endParaRPr lang="en-US" altLang="en-US" sz="2000" kern="0" dirty="0"/>
          </a:p>
        </p:txBody>
      </p:sp>
      <p:pic>
        <p:nvPicPr>
          <p:cNvPr id="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046858"/>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
          <p:cNvSpPr txBox="1">
            <a:spLocks noChangeArrowheads="1"/>
          </p:cNvSpPr>
          <p:nvPr/>
        </p:nvSpPr>
        <p:spPr bwMode="auto">
          <a:xfrm rot="16200000">
            <a:off x="2523069" y="3162576"/>
            <a:ext cx="2664103"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NZ" altLang="en-US" sz="2000" kern="0" dirty="0"/>
              <a:t>Probability/Statistics</a:t>
            </a:r>
            <a:endParaRPr lang="en-US" altLang="en-US" sz="2000" kern="0" dirty="0"/>
          </a:p>
        </p:txBody>
      </p:sp>
      <p:pic>
        <p:nvPicPr>
          <p:cNvPr id="1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046858"/>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3"/>
          <p:cNvSpPr txBox="1">
            <a:spLocks noChangeArrowheads="1"/>
          </p:cNvSpPr>
          <p:nvPr/>
        </p:nvSpPr>
        <p:spPr bwMode="auto">
          <a:xfrm rot="16200000">
            <a:off x="4262585" y="3270684"/>
            <a:ext cx="2664103"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buNone/>
            </a:pPr>
            <a:r>
              <a:rPr lang="en-NZ" altLang="en-US" sz="2000" kern="0" dirty="0"/>
              <a:t>Algorithms and Data Structures</a:t>
            </a:r>
            <a:endParaRPr lang="en-US" altLang="en-US" sz="2000" kern="0" dirty="0"/>
          </a:p>
        </p:txBody>
      </p:sp>
      <p:pic>
        <p:nvPicPr>
          <p:cNvPr id="922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355998"/>
            <a:ext cx="828092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5"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t="10668"/>
          <a:stretch/>
        </p:blipFill>
        <p:spPr bwMode="auto">
          <a:xfrm>
            <a:off x="107504" y="5013176"/>
            <a:ext cx="8883923" cy="69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18" name="Rectangle 2"/>
          <p:cNvSpPr>
            <a:spLocks noGrp="1" noChangeArrowheads="1"/>
          </p:cNvSpPr>
          <p:nvPr>
            <p:ph type="title"/>
          </p:nvPr>
        </p:nvSpPr>
        <p:spPr>
          <a:xfrm>
            <a:off x="1894577" y="692696"/>
            <a:ext cx="5206020" cy="850106"/>
          </a:xfrm>
        </p:spPr>
        <p:txBody>
          <a:bodyPr/>
          <a:lstStyle/>
          <a:p>
            <a:r>
              <a:rPr lang="en-NZ" altLang="en-US" dirty="0"/>
              <a:t>Machine Learning</a:t>
            </a:r>
            <a:endParaRPr lang="tr-TR" altLang="en-US" dirty="0"/>
          </a:p>
        </p:txBody>
      </p:sp>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2030459"/>
            <a:ext cx="1285044" cy="298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3"/>
          <p:cNvSpPr txBox="1">
            <a:spLocks noChangeArrowheads="1"/>
          </p:cNvSpPr>
          <p:nvPr/>
        </p:nvSpPr>
        <p:spPr bwMode="auto">
          <a:xfrm rot="16200000">
            <a:off x="6253743" y="3004445"/>
            <a:ext cx="2346353"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pPr>
            <a:r>
              <a:rPr lang="en-NZ" altLang="en-US" sz="2000" kern="0" dirty="0"/>
              <a:t>Signal Processing</a:t>
            </a:r>
            <a:endParaRPr lang="en-US" altLang="en-US" sz="2000" kern="0" dirty="0"/>
          </a:p>
        </p:txBody>
      </p:sp>
    </p:spTree>
    <p:extLst>
      <p:ext uri="{BB962C8B-B14F-4D97-AF65-F5344CB8AC3E}">
        <p14:creationId xmlns:p14="http://schemas.microsoft.com/office/powerpoint/2010/main" val="754202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198090" y="3582999"/>
            <a:ext cx="2752725" cy="2466975"/>
          </a:xfrm>
          <a:prstGeom prst="rect">
            <a:avLst/>
          </a:prstGeom>
        </p:spPr>
      </p:pic>
      <p:pic>
        <p:nvPicPr>
          <p:cNvPr id="75778" name="Picture 2" descr="https://upload.wikimedia.org/wikipedia/commons/9/98/Projection_and_rejection.png"/>
          <p:cNvPicPr>
            <a:picLocks noChangeAspect="1" noChangeArrowheads="1"/>
          </p:cNvPicPr>
          <p:nvPr/>
        </p:nvPicPr>
        <p:blipFill rotWithShape="1">
          <a:blip r:embed="rId4">
            <a:extLst>
              <a:ext uri="{28A0092B-C50C-407E-A947-70E740481C1C}">
                <a14:useLocalDpi xmlns:a14="http://schemas.microsoft.com/office/drawing/2010/main" val="0"/>
              </a:ext>
            </a:extLst>
          </a:blip>
          <a:srcRect t="3998" r="3633"/>
          <a:stretch/>
        </p:blipFill>
        <p:spPr bwMode="auto">
          <a:xfrm>
            <a:off x="6200272" y="3581400"/>
            <a:ext cx="2753242" cy="24685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 y="152400"/>
            <a:ext cx="3695700" cy="1143000"/>
          </a:xfrm>
        </p:spPr>
        <p:txBody>
          <a:bodyPr>
            <a:normAutofit fontScale="90000"/>
          </a:bodyPr>
          <a:lstStyle/>
          <a:p>
            <a:r>
              <a:rPr lang="en-US" b="1" dirty="0"/>
              <a:t>Vector </a:t>
            </a:r>
            <a:r>
              <a:rPr lang="en-US" b="1" dirty="0">
                <a:solidFill>
                  <a:srgbClr val="00B050"/>
                </a:solidFill>
              </a:rPr>
              <a:t>Projection</a:t>
            </a:r>
            <a:endParaRPr lang="en-US" dirty="0">
              <a:solidFill>
                <a:srgbClr val="00B05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440895"/>
                <a:ext cx="5029200" cy="5188505"/>
              </a:xfrm>
            </p:spPr>
            <p:txBody>
              <a:bodyPr>
                <a:normAutofit fontScale="92500" lnSpcReduction="20000"/>
              </a:bodyPr>
              <a:lstStyle/>
              <a:p>
                <a:r>
                  <a:rPr lang="en-US" sz="2400" dirty="0"/>
                  <a:t>A projection is the transformation of points and lines in one plane onto another plane by connecting corresponding points on the two planes with parallel lines.</a:t>
                </a:r>
              </a:p>
              <a:p>
                <a:r>
                  <a:rPr lang="en-US" sz="2400" dirty="0"/>
                  <a:t>The vector projection of a vector </a:t>
                </a:r>
                <a:r>
                  <a:rPr lang="en-US" sz="2400" b="1" dirty="0"/>
                  <a:t>a</a:t>
                </a:r>
                <a:r>
                  <a:rPr lang="en-US" sz="2400" dirty="0"/>
                  <a:t>  (on or onto) a nonzero vector </a:t>
                </a:r>
                <a:r>
                  <a:rPr lang="en-US" sz="2400" b="1" dirty="0"/>
                  <a:t>b</a:t>
                </a:r>
                <a:r>
                  <a:rPr lang="en-US" sz="2400" dirty="0"/>
                  <a:t> is a vector whose magnitude is the scalar projection of </a:t>
                </a:r>
                <a:r>
                  <a:rPr lang="en-US" sz="2400" b="1" dirty="0"/>
                  <a:t>a</a:t>
                </a:r>
                <a:r>
                  <a:rPr lang="en-US" sz="2400" dirty="0"/>
                  <a:t> on </a:t>
                </a:r>
                <a:r>
                  <a:rPr lang="en-US" sz="2400" b="1" dirty="0"/>
                  <a:t>b</a:t>
                </a:r>
                <a:r>
                  <a:rPr lang="en-US" sz="2400" dirty="0"/>
                  <a:t> and whose angle against </a:t>
                </a:r>
                <a:r>
                  <a:rPr lang="en-US" sz="2400" b="1" dirty="0"/>
                  <a:t>b</a:t>
                </a:r>
                <a:r>
                  <a:rPr lang="en-US" sz="2400" dirty="0"/>
                  <a:t> is either 0 or 180 degrees.</a:t>
                </a:r>
              </a:p>
              <a:p>
                <a:r>
                  <a:rPr lang="en-US" sz="2400" dirty="0"/>
                  <a:t>||</a:t>
                </a:r>
                <a:r>
                  <a:rPr lang="en-US" sz="2400" b="1" dirty="0"/>
                  <a:t>a</a:t>
                </a:r>
                <a:r>
                  <a:rPr lang="en-US" sz="2400" dirty="0"/>
                  <a:t>|| is the length of </a:t>
                </a:r>
                <a:r>
                  <a:rPr lang="en-US" sz="2400" b="1" dirty="0"/>
                  <a:t>a</a:t>
                </a:r>
                <a:r>
                  <a:rPr lang="en-US" sz="2400" dirty="0"/>
                  <a:t>, and      is the angle between </a:t>
                </a:r>
                <a:r>
                  <a:rPr lang="en-US" sz="2400" b="1" dirty="0"/>
                  <a:t>a</a:t>
                </a:r>
                <a:r>
                  <a:rPr lang="en-US" sz="2400" dirty="0"/>
                  <a:t> and </a:t>
                </a:r>
                <a:r>
                  <a:rPr lang="en-US" sz="2400" b="1" dirty="0"/>
                  <a:t>b</a:t>
                </a:r>
                <a:r>
                  <a:rPr lang="en-US" sz="2400" dirty="0"/>
                  <a:t>. </a:t>
                </a:r>
              </a:p>
              <a:p>
                <a:r>
                  <a:rPr lang="en-US" sz="2400" dirty="0"/>
                  <a:t>Projecting a point onto a line simply involves finding the location on the line which is closest to the point</a:t>
                </a:r>
              </a:p>
              <a:p>
                <a:r>
                  <a:rPr lang="en-US" sz="2400" dirty="0"/>
                  <a:t>In the figure on the right </a:t>
                </a:r>
                <a14:m>
                  <m:oMath xmlns:m="http://schemas.openxmlformats.org/officeDocument/2006/math">
                    <m:sSub>
                      <m:sSubPr>
                        <m:ctrlPr>
                          <a:rPr lang="en-US" sz="2400" b="1" i="1" smtClean="0">
                            <a:solidFill>
                              <a:srgbClr val="00B050"/>
                            </a:solidFill>
                            <a:latin typeface="Cambria Math" panose="02040503050406030204" pitchFamily="18" charset="0"/>
                          </a:rPr>
                        </m:ctrlPr>
                      </m:sSubPr>
                      <m:e>
                        <m:r>
                          <a:rPr lang="en-NZ" sz="2400" b="1" i="1" smtClean="0">
                            <a:solidFill>
                              <a:srgbClr val="00B050"/>
                            </a:solidFill>
                            <a:latin typeface="Cambria Math" panose="02040503050406030204" pitchFamily="18" charset="0"/>
                          </a:rPr>
                          <m:t>𝒂</m:t>
                        </m:r>
                      </m:e>
                      <m:sub>
                        <m:r>
                          <a:rPr lang="en-NZ" sz="2400" b="1" i="1" smtClean="0">
                            <a:solidFill>
                              <a:srgbClr val="00B050"/>
                            </a:solidFill>
                            <a:latin typeface="Cambria Math" panose="02040503050406030204" pitchFamily="18" charset="0"/>
                          </a:rPr>
                          <m:t>𝟏</m:t>
                        </m:r>
                      </m:sub>
                    </m:sSub>
                  </m:oMath>
                </a14:m>
                <a:r>
                  <a:rPr lang="en-US" sz="2400" dirty="0"/>
                  <a:t> is the projection of </a:t>
                </a:r>
                <a:r>
                  <a:rPr lang="en-US" sz="2400" b="1" dirty="0"/>
                  <a:t>a</a:t>
                </a:r>
                <a:r>
                  <a:rPr lang="en-US" sz="2400" dirty="0"/>
                  <a:t> into </a:t>
                </a:r>
                <a:r>
                  <a:rPr lang="en-US" sz="2400" b="1" dirty="0"/>
                  <a:t>b</a:t>
                </a:r>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440895"/>
                <a:ext cx="5029200" cy="5188505"/>
              </a:xfrm>
              <a:blipFill>
                <a:blip r:embed="rId5"/>
                <a:stretch>
                  <a:fillRect l="-1333" t="-1878" r="-2788"/>
                </a:stretch>
              </a:blipFill>
            </p:spPr>
            <p:txBody>
              <a:bodyPr/>
              <a:lstStyle/>
              <a:p>
                <a:r>
                  <a:rPr lang="en-US">
                    <a:noFill/>
                  </a:rPr>
                  <a:t> </a:t>
                </a:r>
              </a:p>
            </p:txBody>
          </p:sp>
        </mc:Fallback>
      </mc:AlternateContent>
      <p:pic>
        <p:nvPicPr>
          <p:cNvPr id="75780"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30000" t="23183" b="31818"/>
          <a:stretch/>
        </p:blipFill>
        <p:spPr bwMode="auto">
          <a:xfrm>
            <a:off x="6707856" y="5310017"/>
            <a:ext cx="214312" cy="252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30000" t="23183" b="31818"/>
          <a:stretch/>
        </p:blipFill>
        <p:spPr bwMode="auto">
          <a:xfrm>
            <a:off x="3714750" y="4267200"/>
            <a:ext cx="266700" cy="314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48" name="Picture 4" descr="http://4.bp.blogspot.com/-_rVuSJzPQG4/T_lbN6x6xxI/AAAAAAAAGfk/6KjPgwVwHkM/s1600/View+from+Parallel+Projecti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69365" y="304800"/>
            <a:ext cx="4174636" cy="3352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p:cNvSpPr txBox="1"/>
              <p:nvPr/>
            </p:nvSpPr>
            <p:spPr>
              <a:xfrm>
                <a:off x="5814866" y="6440505"/>
                <a:ext cx="1000146"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𝒂</m:t>
                          </m:r>
                        </m:e>
                        <m:sub>
                          <m:r>
                            <a:rPr lang="en-US" b="1" i="1" smtClean="0">
                              <a:solidFill>
                                <a:srgbClr val="00B050"/>
                              </a:solidFill>
                              <a:latin typeface="Cambria Math" panose="02040503050406030204" pitchFamily="18" charset="0"/>
                            </a:rPr>
                            <m:t>𝟏</m:t>
                          </m:r>
                        </m:sub>
                      </m:sSub>
                      <m:r>
                        <a:rPr lang="en-US" b="1"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𝒃</m:t>
                          </m:r>
                        </m:e>
                      </m:acc>
                    </m:oMath>
                  </m:oMathPara>
                </a14:m>
                <a:endParaRPr lang="en-US" b="1" dirty="0"/>
              </a:p>
            </p:txBody>
          </p:sp>
        </mc:Choice>
        <mc:Fallback xmlns="">
          <p:sp>
            <p:nvSpPr>
              <p:cNvPr id="8" name="TextBox 7"/>
              <p:cNvSpPr txBox="1">
                <a:spLocks noRot="1" noChangeAspect="1" noMove="1" noResize="1" noEditPoints="1" noAdjustHandles="1" noChangeArrowheads="1" noChangeShapeType="1" noTextEdit="1"/>
              </p:cNvSpPr>
              <p:nvPr/>
            </p:nvSpPr>
            <p:spPr>
              <a:xfrm>
                <a:off x="5814866" y="6440505"/>
                <a:ext cx="1000146" cy="292003"/>
              </a:xfrm>
              <a:prstGeom prst="rect">
                <a:avLst/>
              </a:prstGeom>
              <a:blipFill>
                <a:blip r:embed="rId8"/>
                <a:stretch>
                  <a:fillRect l="-1829" t="-19149" r="-40244"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816585" y="5953131"/>
                <a:ext cx="3182986" cy="5631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𝑎</m:t>
                          </m:r>
                        </m:e>
                        <m:sub>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𝑐𝑜𝑠</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r>
                        <a:rPr lang="en-US" b="0" i="1" smtClean="0">
                          <a:latin typeface="Cambria Math" panose="02040503050406030204" pitchFamily="18" charset="0"/>
                          <a:ea typeface="Cambria Math" panose="02040503050406030204" pitchFamily="18" charset="0"/>
                        </a:rPr>
                        <m:t>∙</m:t>
                      </m:r>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𝒃</m:t>
                          </m:r>
                        </m:e>
                      </m:acc>
                      <m:r>
                        <a:rPr lang="en-US" b="0" i="1" smtClean="0">
                          <a:latin typeface="Cambria Math" panose="02040503050406030204" pitchFamily="18" charset="0"/>
                        </a:rPr>
                        <m:t>=</m:t>
                      </m:r>
                      <m:r>
                        <a:rPr lang="en-US" b="1" i="1" smtClean="0">
                          <a:latin typeface="Cambria Math" panose="02040503050406030204" pitchFamily="18" charset="0"/>
                        </a:rPr>
                        <m:t>𝒂</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𝒃</m:t>
                          </m:r>
                        </m:num>
                        <m:den>
                          <m:d>
                            <m:dPr>
                              <m:begChr m:val="‖"/>
                              <m:endChr m:val="‖"/>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𝒃</m:t>
                              </m:r>
                            </m:e>
                          </m:d>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816585" y="5953131"/>
                <a:ext cx="3182986" cy="56310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86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fade">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What is a Matrix?</a:t>
            </a:r>
          </a:p>
        </p:txBody>
      </p:sp>
      <p:sp>
        <p:nvSpPr>
          <p:cNvPr id="13315" name="Rectangle 3"/>
          <p:cNvSpPr>
            <a:spLocks noGrp="1" noChangeArrowheads="1"/>
          </p:cNvSpPr>
          <p:nvPr>
            <p:ph type="body" idx="1"/>
          </p:nvPr>
        </p:nvSpPr>
        <p:spPr>
          <a:xfrm>
            <a:off x="457200" y="1600201"/>
            <a:ext cx="8229600" cy="2160290"/>
          </a:xfrm>
        </p:spPr>
        <p:txBody>
          <a:bodyPr>
            <a:normAutofit fontScale="77500" lnSpcReduction="20000"/>
          </a:bodyPr>
          <a:lstStyle/>
          <a:p>
            <a:r>
              <a:rPr lang="en-US" altLang="en-US" dirty="0"/>
              <a:t>A matrix is a set of elements, organized into rows and columns (a 2D array for programmers)</a:t>
            </a:r>
          </a:p>
          <a:p>
            <a:pPr lvl="1"/>
            <a:r>
              <a:rPr lang="en-US" dirty="0"/>
              <a:t>A rectangular array of numbers</a:t>
            </a:r>
          </a:p>
          <a:p>
            <a:r>
              <a:rPr lang="en-US" altLang="en-US" dirty="0"/>
              <a:t>You can think of it as a sequence of row or column vectors</a:t>
            </a:r>
          </a:p>
          <a:p>
            <a:r>
              <a:rPr lang="en-US" dirty="0"/>
              <a:t>Dimension of matrix: number of rows x number of columns</a:t>
            </a:r>
          </a:p>
          <a:p>
            <a:endParaRPr lang="en-US" altLang="en-US" dirty="0"/>
          </a:p>
          <a:p>
            <a:endParaRPr lang="en-US" altLang="en-US" dirty="0"/>
          </a:p>
        </p:txBody>
      </p:sp>
      <p:graphicFrame>
        <p:nvGraphicFramePr>
          <p:cNvPr id="13317" name="Object 5"/>
          <p:cNvGraphicFramePr>
            <a:graphicFrameLocks noGrp="1" noChangeAspect="1"/>
          </p:cNvGraphicFramePr>
          <p:nvPr>
            <p:ph sz="half" idx="4294967295"/>
            <p:extLst>
              <p:ext uri="{D42A27DB-BD31-4B8C-83A1-F6EECF244321}">
                <p14:modId xmlns:p14="http://schemas.microsoft.com/office/powerpoint/2010/main" val="3083015288"/>
              </p:ext>
            </p:extLst>
          </p:nvPr>
        </p:nvGraphicFramePr>
        <p:xfrm>
          <a:off x="1440656" y="4368376"/>
          <a:ext cx="1531938" cy="1489328"/>
        </p:xfrm>
        <a:graphic>
          <a:graphicData uri="http://schemas.openxmlformats.org/presentationml/2006/ole">
            <mc:AlternateContent xmlns:mc="http://schemas.openxmlformats.org/markup-compatibility/2006">
              <mc:Choice xmlns:v="urn:schemas-microsoft-com:vml" Requires="v">
                <p:oleObj spid="_x0000_s26874" name="Equation" r:id="rId4" imgW="495000" imgH="457200" progId="Equation.3">
                  <p:embed/>
                </p:oleObj>
              </mc:Choice>
              <mc:Fallback>
                <p:oleObj name="Equation" r:id="rId4" imgW="4950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656" y="4368376"/>
                        <a:ext cx="1531938" cy="1489328"/>
                      </a:xfrm>
                      <a:prstGeom prst="rect">
                        <a:avLst/>
                      </a:prstGeom>
                      <a:noFill/>
                      <a:ln>
                        <a:noFill/>
                      </a:ln>
                      <a:effectLst/>
                    </p:spPr>
                  </p:pic>
                </p:oleObj>
              </mc:Fallback>
            </mc:AlternateContent>
          </a:graphicData>
        </a:graphic>
      </p:graphicFrame>
      <p:sp>
        <p:nvSpPr>
          <p:cNvPr id="13318" name="Line 6"/>
          <p:cNvSpPr>
            <a:spLocks noChangeShapeType="1"/>
          </p:cNvSpPr>
          <p:nvPr/>
        </p:nvSpPr>
        <p:spPr bwMode="auto">
          <a:xfrm>
            <a:off x="1339850" y="42672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9" name="Line 7"/>
          <p:cNvSpPr>
            <a:spLocks noChangeShapeType="1"/>
          </p:cNvSpPr>
          <p:nvPr/>
        </p:nvSpPr>
        <p:spPr bwMode="auto">
          <a:xfrm>
            <a:off x="1295400" y="4343400"/>
            <a:ext cx="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Text Box 8"/>
          <p:cNvSpPr txBox="1">
            <a:spLocks noChangeArrowheads="1"/>
          </p:cNvSpPr>
          <p:nvPr/>
        </p:nvSpPr>
        <p:spPr bwMode="auto">
          <a:xfrm>
            <a:off x="1905000" y="3741440"/>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800" dirty="0">
                <a:latin typeface="Arial" pitchFamily="34" charset="0"/>
              </a:rPr>
              <a:t>rows</a:t>
            </a:r>
          </a:p>
        </p:txBody>
      </p:sp>
      <p:sp>
        <p:nvSpPr>
          <p:cNvPr id="13321" name="Text Box 9"/>
          <p:cNvSpPr txBox="1">
            <a:spLocks noChangeArrowheads="1"/>
          </p:cNvSpPr>
          <p:nvPr/>
        </p:nvSpPr>
        <p:spPr bwMode="auto">
          <a:xfrm>
            <a:off x="152400" y="4953000"/>
            <a:ext cx="103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800" dirty="0">
                <a:latin typeface="Arial" pitchFamily="34" charset="0"/>
              </a:rPr>
              <a:t>columns</a:t>
            </a:r>
          </a:p>
        </p:txBody>
      </p:sp>
      <mc:AlternateContent xmlns:mc="http://schemas.openxmlformats.org/markup-compatibility/2006" xmlns:a14="http://schemas.microsoft.com/office/drawing/2010/main">
        <mc:Choice Requires="a14">
          <p:sp>
            <p:nvSpPr>
              <p:cNvPr id="9" name="TextBox 8"/>
              <p:cNvSpPr txBox="1"/>
              <p:nvPr/>
            </p:nvSpPr>
            <p:spPr>
              <a:xfrm>
                <a:off x="3124200" y="4800600"/>
                <a:ext cx="4068706" cy="21721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a:rPr>
                        <m:t>𝐴</m:t>
                      </m:r>
                      <m:r>
                        <a:rPr lang="en-NZ" sz="2800" b="0" i="1" smtClean="0">
                          <a:latin typeface="Cambria Math"/>
                        </a:rPr>
                        <m:t>=</m:t>
                      </m:r>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latin typeface="Cambria Math" panose="02040503050406030204" pitchFamily="18" charset="0"/>
                                </a:rPr>
                              </m:ctrlPr>
                            </m:mPr>
                            <m:mr>
                              <m:e>
                                <m:r>
                                  <m:rPr>
                                    <m:brk m:alnAt="7"/>
                                  </m:rPr>
                                  <a:rPr lang="en-NZ" sz="2800" b="0" i="1" smtClean="0">
                                    <a:latin typeface="Cambria Math"/>
                                  </a:rPr>
                                  <m:t>1</m:t>
                                </m:r>
                              </m:e>
                              <m:e>
                                <m:r>
                                  <a:rPr lang="en-NZ" sz="2800" b="0" i="1" smtClean="0">
                                    <a:latin typeface="Cambria Math"/>
                                  </a:rPr>
                                  <m:t>3</m:t>
                                </m:r>
                              </m:e>
                            </m:mr>
                            <m:mr>
                              <m:e>
                                <m:r>
                                  <a:rPr lang="en-NZ" sz="2800" b="0" i="1" smtClean="0">
                                    <a:latin typeface="Cambria Math"/>
                                  </a:rPr>
                                  <m:t>8</m:t>
                                </m:r>
                              </m:e>
                              <m:e>
                                <m:r>
                                  <a:rPr lang="en-NZ" sz="2800" b="0" i="1" smtClean="0">
                                    <a:latin typeface="Cambria Math"/>
                                  </a:rPr>
                                  <m:t>5</m:t>
                                </m:r>
                              </m:e>
                            </m:mr>
                            <m:mr>
                              <m:e>
                                <m:r>
                                  <a:rPr lang="en-NZ" sz="2800" b="0" i="1" smtClean="0">
                                    <a:latin typeface="Cambria Math"/>
                                  </a:rPr>
                                  <m:t>0</m:t>
                                </m:r>
                              </m:e>
                              <m:e>
                                <m:r>
                                  <a:rPr lang="en-NZ" sz="2800" b="0" i="1" smtClean="0">
                                    <a:latin typeface="Cambria Math"/>
                                  </a:rPr>
                                  <m:t>6</m:t>
                                </m:r>
                              </m:e>
                            </m:mr>
                            <m:mr>
                              <m:e>
                                <m:r>
                                  <a:rPr lang="en-NZ" sz="2800" b="0" i="1" smtClean="0">
                                    <a:latin typeface="Cambria Math"/>
                                  </a:rPr>
                                  <m:t>7</m:t>
                                </m:r>
                              </m:e>
                              <m:e>
                                <m:r>
                                  <a:rPr lang="en-NZ" sz="2800" b="0" i="1" smtClean="0">
                                    <a:latin typeface="Cambria Math"/>
                                  </a:rPr>
                                  <m:t>4</m:t>
                                </m:r>
                              </m:e>
                            </m:mr>
                          </m:m>
                        </m:e>
                      </m:d>
                      <m:r>
                        <a:rPr lang="en-NZ" sz="2800" b="0" i="1" smtClean="0">
                          <a:latin typeface="Cambria Math"/>
                          <a:ea typeface="Cambria Math"/>
                        </a:rPr>
                        <m:t>∈</m:t>
                      </m:r>
                      <m:r>
                        <a:rPr lang="en-US" sz="3200" i="1">
                          <a:latin typeface="Cambria Math"/>
                          <a:ea typeface="Cambria Math"/>
                        </a:rPr>
                        <m:t>ℝ</m:t>
                      </m:r>
                      <m:r>
                        <m:rPr>
                          <m:nor/>
                        </m:rPr>
                        <a:rPr lang="en-US" sz="3200" baseline="30000" dirty="0"/>
                        <m:t>4</m:t>
                      </m:r>
                      <m:r>
                        <m:rPr>
                          <m:nor/>
                        </m:rPr>
                        <a:rPr lang="en-US" sz="3200" baseline="30000" dirty="0"/>
                        <m:t>x</m:t>
                      </m:r>
                      <m:r>
                        <m:rPr>
                          <m:nor/>
                        </m:rPr>
                        <a:rPr lang="en-US" sz="3200" baseline="30000" dirty="0"/>
                        <m:t>2</m:t>
                      </m:r>
                    </m:oMath>
                  </m:oMathPara>
                </a14:m>
                <a:endParaRPr lang="en-US" sz="3200" baseline="30000" dirty="0"/>
              </a:p>
              <a:p>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3124200" y="4800600"/>
                <a:ext cx="4068706" cy="217219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95600" y="3733800"/>
                <a:ext cx="4648200" cy="13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3"/>
                                    <m:mcJc m:val="center"/>
                                  </m:mcPr>
                                </m:mc>
                              </m:mcs>
                              <m:ctrlPr>
                                <a:rPr lang="en-US" sz="2800" b="0" i="1" smtClean="0">
                                  <a:latin typeface="Cambria Math" panose="02040503050406030204" pitchFamily="18" charset="0"/>
                                </a:rPr>
                              </m:ctrlPr>
                            </m:mPr>
                            <m:mr>
                              <m:e>
                                <m:r>
                                  <m:rPr>
                                    <m:brk m:alnAt="7"/>
                                  </m:rPr>
                                  <a:rPr lang="en-NZ" sz="2800" b="0" i="1" smtClean="0">
                                    <a:latin typeface="Cambria Math"/>
                                  </a:rPr>
                                  <m:t>3</m:t>
                                </m:r>
                              </m:e>
                              <m:e>
                                <m:r>
                                  <a:rPr lang="en-NZ" sz="2800" b="0" i="1" smtClean="0">
                                    <a:latin typeface="Cambria Math"/>
                                  </a:rPr>
                                  <m:t>7</m:t>
                                </m:r>
                              </m:e>
                              <m:e>
                                <m:r>
                                  <a:rPr lang="en-NZ" sz="2800" b="0" i="1" smtClean="0">
                                    <a:latin typeface="Cambria Math"/>
                                  </a:rPr>
                                  <m:t>2</m:t>
                                </m:r>
                              </m:e>
                            </m:mr>
                            <m:mr>
                              <m:e>
                                <m:r>
                                  <a:rPr lang="en-NZ" sz="2800" b="0" i="1" smtClean="0">
                                    <a:latin typeface="Cambria Math"/>
                                  </a:rPr>
                                  <m:t>5</m:t>
                                </m:r>
                              </m:e>
                              <m:e>
                                <m:r>
                                  <a:rPr lang="en-NZ" sz="2800" b="0" i="1" smtClean="0">
                                    <a:latin typeface="Cambria Math"/>
                                  </a:rPr>
                                  <m:t>1</m:t>
                                </m:r>
                              </m:e>
                              <m:e>
                                <m:r>
                                  <a:rPr lang="en-NZ" sz="2800" b="0" i="1" smtClean="0">
                                    <a:latin typeface="Cambria Math"/>
                                  </a:rPr>
                                  <m:t>9</m:t>
                                </m:r>
                              </m:e>
                            </m:mr>
                          </m:m>
                        </m:e>
                      </m:d>
                      <m:r>
                        <a:rPr lang="en-NZ" sz="2800" b="0" i="1" smtClean="0">
                          <a:latin typeface="Cambria Math"/>
                          <a:ea typeface="Cambria Math"/>
                        </a:rPr>
                        <m:t>∈</m:t>
                      </m:r>
                      <m:r>
                        <a:rPr lang="en-US" sz="3200" i="1">
                          <a:latin typeface="Cambria Math"/>
                          <a:ea typeface="Cambria Math"/>
                        </a:rPr>
                        <m:t>ℝ</m:t>
                      </m:r>
                      <m:r>
                        <a:rPr lang="en-NZ" sz="3200" baseline="30000">
                          <a:latin typeface="Cambria Math"/>
                          <a:ea typeface="Cambria Math"/>
                        </a:rPr>
                        <m:t>2</m:t>
                      </m:r>
                      <m:r>
                        <m:rPr>
                          <m:nor/>
                        </m:rPr>
                        <a:rPr lang="en-US" sz="3200" baseline="30000" dirty="0"/>
                        <m:t>x</m:t>
                      </m:r>
                      <m:r>
                        <m:rPr>
                          <m:nor/>
                        </m:rPr>
                        <a:rPr lang="en-US" sz="3200" baseline="30000" dirty="0"/>
                        <m:t>3</m:t>
                      </m:r>
                    </m:oMath>
                  </m:oMathPara>
                </a14:m>
                <a:endParaRPr lang="en-US" sz="3200" baseline="30000" dirty="0"/>
              </a:p>
              <a:p>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95600" y="3733800"/>
                <a:ext cx="4648200" cy="130324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192907" y="4356011"/>
                <a:ext cx="160370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3200" b="0" i="1" smtClean="0">
                          <a:latin typeface="Cambria Math"/>
                        </a:rPr>
                        <m:t>𝐴</m:t>
                      </m:r>
                      <m:r>
                        <a:rPr lang="en-NZ" sz="3200" b="0" i="1" baseline="-25000" smtClean="0">
                          <a:latin typeface="Cambria Math"/>
                        </a:rPr>
                        <m:t>11</m:t>
                      </m:r>
                      <m:r>
                        <a:rPr lang="en-NZ" sz="3200" b="0" i="1" smtClean="0">
                          <a:latin typeface="Cambria Math"/>
                        </a:rPr>
                        <m:t>=1</m:t>
                      </m:r>
                    </m:oMath>
                  </m:oMathPara>
                </a14:m>
                <a:endParaRPr lang="en-NZ" sz="3200" b="0" dirty="0"/>
              </a:p>
            </p:txBody>
          </p:sp>
        </mc:Choice>
        <mc:Fallback xmlns="">
          <p:sp>
            <p:nvSpPr>
              <p:cNvPr id="14" name="TextBox 13"/>
              <p:cNvSpPr txBox="1">
                <a:spLocks noRot="1" noChangeAspect="1" noMove="1" noResize="1" noEditPoints="1" noAdjustHandles="1" noChangeArrowheads="1" noChangeShapeType="1" noTextEdit="1"/>
              </p:cNvSpPr>
              <p:nvPr/>
            </p:nvSpPr>
            <p:spPr>
              <a:xfrm>
                <a:off x="7192907" y="4356011"/>
                <a:ext cx="1603709" cy="58477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306013" y="5175143"/>
                <a:ext cx="1377493" cy="584775"/>
              </a:xfrm>
              <a:prstGeom prst="rect">
                <a:avLst/>
              </a:prstGeom>
              <a:noFill/>
            </p:spPr>
            <p:txBody>
              <a:bodyPr wrap="none" rtlCol="0">
                <a:spAutoFit/>
              </a:bodyPr>
              <a:lstStyle/>
              <a:p>
                <a14:m>
                  <m:oMath xmlns:m="http://schemas.openxmlformats.org/officeDocument/2006/math">
                    <m:r>
                      <a:rPr lang="en-NZ" sz="3200" b="0" i="1" smtClean="0">
                        <a:latin typeface="Cambria Math"/>
                      </a:rPr>
                      <m:t>𝐴</m:t>
                    </m:r>
                    <m:r>
                      <a:rPr lang="en-NZ" sz="3200" b="0" i="1" baseline="-25000" smtClean="0">
                        <a:latin typeface="Cambria Math"/>
                      </a:rPr>
                      <m:t>32</m:t>
                    </m:r>
                    <m:r>
                      <a:rPr lang="en-NZ" sz="3200" b="0" i="1" smtClean="0">
                        <a:latin typeface="Cambria Math"/>
                      </a:rPr>
                      <m:t>=</m:t>
                    </m:r>
                  </m:oMath>
                </a14:m>
                <a:r>
                  <a:rPr lang="en-NZ" sz="3200" b="0" dirty="0"/>
                  <a:t>6</a:t>
                </a:r>
              </a:p>
            </p:txBody>
          </p:sp>
        </mc:Choice>
        <mc:Fallback xmlns="">
          <p:sp>
            <p:nvSpPr>
              <p:cNvPr id="15" name="TextBox 14"/>
              <p:cNvSpPr txBox="1">
                <a:spLocks noRot="1" noChangeAspect="1" noMove="1" noResize="1" noEditPoints="1" noAdjustHandles="1" noChangeArrowheads="1" noChangeShapeType="1" noTextEdit="1"/>
              </p:cNvSpPr>
              <p:nvPr/>
            </p:nvSpPr>
            <p:spPr>
              <a:xfrm>
                <a:off x="7306013" y="5175143"/>
                <a:ext cx="1377493" cy="584775"/>
              </a:xfrm>
              <a:prstGeom prst="rect">
                <a:avLst/>
              </a:prstGeom>
              <a:blipFill rotWithShape="1">
                <a:blip r:embed="rId9"/>
                <a:stretch>
                  <a:fillRect t="-12500" r="-10619"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192906" y="5933236"/>
                <a:ext cx="160370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3200" b="0" i="1" smtClean="0">
                          <a:latin typeface="Cambria Math"/>
                        </a:rPr>
                        <m:t>𝐴</m:t>
                      </m:r>
                      <m:r>
                        <a:rPr lang="en-NZ" sz="3200" b="0" i="1" baseline="-25000" smtClean="0">
                          <a:latin typeface="Cambria Math"/>
                        </a:rPr>
                        <m:t>42</m:t>
                      </m:r>
                      <m:r>
                        <a:rPr lang="en-NZ" sz="3200" b="0" i="1" smtClean="0">
                          <a:latin typeface="Cambria Math"/>
                        </a:rPr>
                        <m:t>=4</m:t>
                      </m:r>
                    </m:oMath>
                  </m:oMathPara>
                </a14:m>
                <a:endParaRPr lang="en-NZ" sz="3200" b="0" dirty="0"/>
              </a:p>
            </p:txBody>
          </p:sp>
        </mc:Choice>
        <mc:Fallback xmlns="">
          <p:sp>
            <p:nvSpPr>
              <p:cNvPr id="16" name="TextBox 15"/>
              <p:cNvSpPr txBox="1">
                <a:spLocks noRot="1" noChangeAspect="1" noMove="1" noResize="1" noEditPoints="1" noAdjustHandles="1" noChangeArrowheads="1" noChangeShapeType="1" noTextEdit="1"/>
              </p:cNvSpPr>
              <p:nvPr/>
            </p:nvSpPr>
            <p:spPr>
              <a:xfrm>
                <a:off x="7192906" y="5933236"/>
                <a:ext cx="1603709" cy="584775"/>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90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2"/>
          <p:cNvSpPr>
            <a:spLocks noGrp="1" noChangeArrowheads="1"/>
          </p:cNvSpPr>
          <p:nvPr>
            <p:ph type="title" idx="4294967295"/>
          </p:nvPr>
        </p:nvSpPr>
        <p:spPr>
          <a:xfrm>
            <a:off x="419100" y="228600"/>
            <a:ext cx="8229600" cy="808038"/>
          </a:xfrm>
        </p:spPr>
        <p:txBody>
          <a:bodyPr/>
          <a:lstStyle/>
          <a:p>
            <a:pPr eaLnBrk="1" hangingPunct="1"/>
            <a:r>
              <a:rPr lang="en-GB" altLang="en-US" dirty="0"/>
              <a:t>Matrices size/dimensions</a:t>
            </a:r>
          </a:p>
        </p:txBody>
      </p:sp>
      <p:sp>
        <p:nvSpPr>
          <p:cNvPr id="16389" name="Text Box 15"/>
          <p:cNvSpPr txBox="1">
            <a:spLocks noChangeArrowheads="1"/>
          </p:cNvSpPr>
          <p:nvPr/>
        </p:nvSpPr>
        <p:spPr bwMode="auto">
          <a:xfrm>
            <a:off x="633265" y="3509963"/>
            <a:ext cx="18494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dirty="0">
                <a:latin typeface="Rockwell" pitchFamily="18" charset="0"/>
                <a:ea typeface="MS PGothic" pitchFamily="34" charset="-128"/>
              </a:rPr>
              <a:t>Square (3 x 3)	</a:t>
            </a:r>
          </a:p>
        </p:txBody>
      </p:sp>
      <p:sp>
        <p:nvSpPr>
          <p:cNvPr id="4112" name="TextBox 14"/>
          <p:cNvSpPr txBox="1">
            <a:spLocks noChangeArrowheads="1"/>
          </p:cNvSpPr>
          <p:nvPr/>
        </p:nvSpPr>
        <p:spPr bwMode="auto">
          <a:xfrm>
            <a:off x="0" y="1196975"/>
            <a:ext cx="88931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571500" algn="ctr" eaLnBrk="1" hangingPunct="1">
              <a:buFont typeface="Arial" panose="020B0604020202020204" pitchFamily="34" charset="0"/>
              <a:buChar char="•"/>
            </a:pPr>
            <a:r>
              <a:rPr lang="en-GB" altLang="en-US" dirty="0">
                <a:latin typeface="Rockwell" pitchFamily="18" charset="0"/>
                <a:ea typeface="MS PGothic" pitchFamily="34" charset="-128"/>
              </a:rPr>
              <a:t>Matrix size  is defined as number of rows  x number of columns (R x C)</a:t>
            </a:r>
          </a:p>
          <a:p>
            <a:pPr marL="571500" algn="ctr" eaLnBrk="1" hangingPunct="1">
              <a:buFont typeface="Arial" panose="020B0604020202020204" pitchFamily="34" charset="0"/>
              <a:buChar char="•"/>
            </a:pPr>
            <a:r>
              <a:rPr lang="en-GB" altLang="en-US" dirty="0">
                <a:latin typeface="Rockwell" pitchFamily="18" charset="0"/>
                <a:ea typeface="MS PGothic" pitchFamily="34" charset="-128"/>
              </a:rPr>
              <a:t>Matrices of more than 2 dimensions are also referred to as </a:t>
            </a:r>
            <a:r>
              <a:rPr lang="en-GB" altLang="en-US" b="1" dirty="0">
                <a:latin typeface="Rockwell" pitchFamily="18" charset="0"/>
                <a:ea typeface="MS PGothic" pitchFamily="34" charset="-128"/>
              </a:rPr>
              <a:t>tensors</a:t>
            </a:r>
          </a:p>
          <a:p>
            <a:pPr algn="ctr" eaLnBrk="1" hangingPunct="1"/>
            <a:endParaRPr lang="en-GB" altLang="en-US" dirty="0"/>
          </a:p>
        </p:txBody>
      </p:sp>
      <p:graphicFrame>
        <p:nvGraphicFramePr>
          <p:cNvPr id="16397" name="Object 13"/>
          <p:cNvGraphicFramePr>
            <a:graphicFrameLocks noChangeAspect="1"/>
          </p:cNvGraphicFramePr>
          <p:nvPr>
            <p:extLst>
              <p:ext uri="{D42A27DB-BD31-4B8C-83A1-F6EECF244321}">
                <p14:modId xmlns:p14="http://schemas.microsoft.com/office/powerpoint/2010/main" val="1429952948"/>
              </p:ext>
            </p:extLst>
          </p:nvPr>
        </p:nvGraphicFramePr>
        <p:xfrm>
          <a:off x="981075" y="4248150"/>
          <a:ext cx="1739900" cy="1079500"/>
        </p:xfrm>
        <a:graphic>
          <a:graphicData uri="http://schemas.openxmlformats.org/presentationml/2006/ole">
            <mc:AlternateContent xmlns:mc="http://schemas.openxmlformats.org/markup-compatibility/2006">
              <mc:Choice xmlns:v="urn:schemas-microsoft-com:vml" Requires="v">
                <p:oleObj spid="_x0000_s121836" name="Equation" r:id="rId4" imgW="1143000" imgH="711000" progId="Equation.3">
                  <p:embed/>
                </p:oleObj>
              </mc:Choice>
              <mc:Fallback>
                <p:oleObj name="Equation" r:id="rId4" imgW="11430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75" y="4248150"/>
                        <a:ext cx="1739900" cy="1079500"/>
                      </a:xfrm>
                      <a:prstGeom prst="rect">
                        <a:avLst/>
                      </a:prstGeom>
                      <a:solidFill>
                        <a:schemeClr val="bg1"/>
                      </a:solidFill>
                      <a:ln w="9525">
                        <a:solidFill>
                          <a:schemeClr val="tx1"/>
                        </a:solidFill>
                        <a:miter lim="800000"/>
                        <a:headEnd/>
                        <a:tailEnd/>
                      </a:ln>
                    </p:spPr>
                  </p:pic>
                </p:oleObj>
              </mc:Fallback>
            </mc:AlternateContent>
          </a:graphicData>
        </a:graphic>
      </p:graphicFrame>
      <p:sp>
        <p:nvSpPr>
          <p:cNvPr id="23" name="Rectangle 22"/>
          <p:cNvSpPr>
            <a:spLocks noChangeArrowheads="1"/>
          </p:cNvSpPr>
          <p:nvPr/>
        </p:nvSpPr>
        <p:spPr bwMode="auto">
          <a:xfrm>
            <a:off x="6727291" y="3286125"/>
            <a:ext cx="218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a:latin typeface="Rockwell" pitchFamily="18" charset="0"/>
                <a:ea typeface="MS PGothic" pitchFamily="34" charset="-128"/>
              </a:rPr>
              <a:t>Rectangular (3 x 2)</a:t>
            </a:r>
          </a:p>
        </p:txBody>
      </p:sp>
      <p:graphicFrame>
        <p:nvGraphicFramePr>
          <p:cNvPr id="16398" name="Object 14"/>
          <p:cNvGraphicFramePr>
            <a:graphicFrameLocks noChangeAspect="1"/>
          </p:cNvGraphicFramePr>
          <p:nvPr>
            <p:extLst>
              <p:ext uri="{D42A27DB-BD31-4B8C-83A1-F6EECF244321}">
                <p14:modId xmlns:p14="http://schemas.microsoft.com/office/powerpoint/2010/main" val="1013622718"/>
              </p:ext>
            </p:extLst>
          </p:nvPr>
        </p:nvGraphicFramePr>
        <p:xfrm>
          <a:off x="1197465" y="4463872"/>
          <a:ext cx="1739900" cy="1081087"/>
        </p:xfrm>
        <a:graphic>
          <a:graphicData uri="http://schemas.openxmlformats.org/presentationml/2006/ole">
            <mc:AlternateContent xmlns:mc="http://schemas.openxmlformats.org/markup-compatibility/2006">
              <mc:Choice xmlns:v="urn:schemas-microsoft-com:vml" Requires="v">
                <p:oleObj spid="_x0000_s121837" name="Equation" r:id="rId6" imgW="1143000" imgH="711000" progId="Equation.3">
                  <p:embed/>
                </p:oleObj>
              </mc:Choice>
              <mc:Fallback>
                <p:oleObj name="Equation" r:id="rId6" imgW="11430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7465" y="4463872"/>
                        <a:ext cx="1739900" cy="1081087"/>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16399" name="Object 15"/>
          <p:cNvGraphicFramePr>
            <a:graphicFrameLocks noChangeAspect="1"/>
          </p:cNvGraphicFramePr>
          <p:nvPr>
            <p:extLst>
              <p:ext uri="{D42A27DB-BD31-4B8C-83A1-F6EECF244321}">
                <p14:modId xmlns:p14="http://schemas.microsoft.com/office/powerpoint/2010/main" val="1247874839"/>
              </p:ext>
            </p:extLst>
          </p:nvPr>
        </p:nvGraphicFramePr>
        <p:xfrm>
          <a:off x="1413365" y="4679772"/>
          <a:ext cx="1739900" cy="1081087"/>
        </p:xfrm>
        <a:graphic>
          <a:graphicData uri="http://schemas.openxmlformats.org/presentationml/2006/ole">
            <mc:AlternateContent xmlns:mc="http://schemas.openxmlformats.org/markup-compatibility/2006">
              <mc:Choice xmlns:v="urn:schemas-microsoft-com:vml" Requires="v">
                <p:oleObj spid="_x0000_s121838" name="Equation" r:id="rId7" imgW="1143000" imgH="711000" progId="Equation.3">
                  <p:embed/>
                </p:oleObj>
              </mc:Choice>
              <mc:Fallback>
                <p:oleObj name="Equation" r:id="rId7" imgW="11430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365" y="4679772"/>
                        <a:ext cx="1739900" cy="1081087"/>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16400" name="Object 16"/>
          <p:cNvGraphicFramePr>
            <a:graphicFrameLocks noChangeAspect="1"/>
          </p:cNvGraphicFramePr>
          <p:nvPr>
            <p:extLst>
              <p:ext uri="{D42A27DB-BD31-4B8C-83A1-F6EECF244321}">
                <p14:modId xmlns:p14="http://schemas.microsoft.com/office/powerpoint/2010/main" val="31556619"/>
              </p:ext>
            </p:extLst>
          </p:nvPr>
        </p:nvGraphicFramePr>
        <p:xfrm>
          <a:off x="1629265" y="4895672"/>
          <a:ext cx="1739900" cy="1081087"/>
        </p:xfrm>
        <a:graphic>
          <a:graphicData uri="http://schemas.openxmlformats.org/presentationml/2006/ole">
            <mc:AlternateContent xmlns:mc="http://schemas.openxmlformats.org/markup-compatibility/2006">
              <mc:Choice xmlns:v="urn:schemas-microsoft-com:vml" Requires="v">
                <p:oleObj spid="_x0000_s121839" name="Equation" r:id="rId8" imgW="1143000" imgH="711000" progId="Equation.3">
                  <p:embed/>
                </p:oleObj>
              </mc:Choice>
              <mc:Fallback>
                <p:oleObj name="Equation" r:id="rId8" imgW="11430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9265" y="4895672"/>
                        <a:ext cx="1739900" cy="1081087"/>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16401" name="Object 17"/>
          <p:cNvGraphicFramePr>
            <a:graphicFrameLocks noChangeAspect="1"/>
          </p:cNvGraphicFramePr>
          <p:nvPr>
            <p:extLst>
              <p:ext uri="{D42A27DB-BD31-4B8C-83A1-F6EECF244321}">
                <p14:modId xmlns:p14="http://schemas.microsoft.com/office/powerpoint/2010/main" val="1243455220"/>
              </p:ext>
            </p:extLst>
          </p:nvPr>
        </p:nvGraphicFramePr>
        <p:xfrm>
          <a:off x="1845165" y="5111572"/>
          <a:ext cx="1739900" cy="1081087"/>
        </p:xfrm>
        <a:graphic>
          <a:graphicData uri="http://schemas.openxmlformats.org/presentationml/2006/ole">
            <mc:AlternateContent xmlns:mc="http://schemas.openxmlformats.org/markup-compatibility/2006">
              <mc:Choice xmlns:v="urn:schemas-microsoft-com:vml" Requires="v">
                <p:oleObj spid="_x0000_s121840" name="Equation" r:id="rId9" imgW="1143000" imgH="711000" progId="Equation.3">
                  <p:embed/>
                </p:oleObj>
              </mc:Choice>
              <mc:Fallback>
                <p:oleObj name="Equation" r:id="rId9" imgW="11430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165" y="5111572"/>
                        <a:ext cx="1739900" cy="1081087"/>
                      </a:xfrm>
                      <a:prstGeom prst="rect">
                        <a:avLst/>
                      </a:prstGeom>
                      <a:solidFill>
                        <a:schemeClr val="bg1"/>
                      </a:solidFill>
                      <a:ln w="9525">
                        <a:solidFill>
                          <a:schemeClr val="tx1"/>
                        </a:solidFill>
                        <a:miter lim="800000"/>
                        <a:headEnd/>
                        <a:tailEnd/>
                      </a:ln>
                    </p:spPr>
                  </p:pic>
                </p:oleObj>
              </mc:Fallback>
            </mc:AlternateContent>
          </a:graphicData>
        </a:graphic>
      </p:graphicFrame>
      <p:graphicFrame>
        <p:nvGraphicFramePr>
          <p:cNvPr id="28" name="Object 18"/>
          <p:cNvGraphicFramePr>
            <a:graphicFrameLocks noChangeAspect="1"/>
          </p:cNvGraphicFramePr>
          <p:nvPr>
            <p:extLst>
              <p:ext uri="{D42A27DB-BD31-4B8C-83A1-F6EECF244321}">
                <p14:modId xmlns:p14="http://schemas.microsoft.com/office/powerpoint/2010/main" val="4066205616"/>
              </p:ext>
            </p:extLst>
          </p:nvPr>
        </p:nvGraphicFramePr>
        <p:xfrm>
          <a:off x="533400" y="2174703"/>
          <a:ext cx="1655763" cy="1236663"/>
        </p:xfrm>
        <a:graphic>
          <a:graphicData uri="http://schemas.openxmlformats.org/presentationml/2006/ole">
            <mc:AlternateContent xmlns:mc="http://schemas.openxmlformats.org/markup-compatibility/2006">
              <mc:Choice xmlns:v="urn:schemas-microsoft-com:vml" Requires="v">
                <p:oleObj spid="_x0000_s121841" name="Equation" r:id="rId10" imgW="952200" imgH="711000" progId="Equation.3">
                  <p:embed/>
                </p:oleObj>
              </mc:Choice>
              <mc:Fallback>
                <p:oleObj name="Equation" r:id="rId10" imgW="952200" imgH="7110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2174703"/>
                        <a:ext cx="1655763" cy="1236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9"/>
          <p:cNvGraphicFramePr>
            <a:graphicFrameLocks noChangeAspect="1"/>
          </p:cNvGraphicFramePr>
          <p:nvPr>
            <p:extLst>
              <p:ext uri="{D42A27DB-BD31-4B8C-83A1-F6EECF244321}">
                <p14:modId xmlns:p14="http://schemas.microsoft.com/office/powerpoint/2010/main" val="104973357"/>
              </p:ext>
            </p:extLst>
          </p:nvPr>
        </p:nvGraphicFramePr>
        <p:xfrm>
          <a:off x="7087653" y="2133600"/>
          <a:ext cx="1223963" cy="1203325"/>
        </p:xfrm>
        <a:graphic>
          <a:graphicData uri="http://schemas.openxmlformats.org/presentationml/2006/ole">
            <mc:AlternateContent xmlns:mc="http://schemas.openxmlformats.org/markup-compatibility/2006">
              <mc:Choice xmlns:v="urn:schemas-microsoft-com:vml" Requires="v">
                <p:oleObj spid="_x0000_s121842" name="Equation" r:id="rId12" imgW="723600" imgH="711000" progId="Equation.3">
                  <p:embed/>
                </p:oleObj>
              </mc:Choice>
              <mc:Fallback>
                <p:oleObj name="Equation" r:id="rId12" imgW="723600" imgH="711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7653" y="2133600"/>
                        <a:ext cx="1223963" cy="120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Text Box 15"/>
          <p:cNvSpPr txBox="1">
            <a:spLocks noChangeArrowheads="1"/>
          </p:cNvSpPr>
          <p:nvPr/>
        </p:nvSpPr>
        <p:spPr bwMode="auto">
          <a:xfrm>
            <a:off x="1268902" y="6192659"/>
            <a:ext cx="2808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dirty="0">
                <a:latin typeface="Rockwell" pitchFamily="18" charset="0"/>
                <a:ea typeface="MS PGothic" pitchFamily="34" charset="-128"/>
              </a:rPr>
              <a:t>3 dimensional (3 x 3 x 5) matrix or tensor	</a:t>
            </a:r>
          </a:p>
        </p:txBody>
      </p:sp>
      <p:graphicFrame>
        <p:nvGraphicFramePr>
          <p:cNvPr id="2" name="Object 1"/>
          <p:cNvGraphicFramePr>
            <a:graphicFrameLocks noChangeAspect="1"/>
          </p:cNvGraphicFramePr>
          <p:nvPr>
            <p:extLst>
              <p:ext uri="{D42A27DB-BD31-4B8C-83A1-F6EECF244321}">
                <p14:modId xmlns:p14="http://schemas.microsoft.com/office/powerpoint/2010/main" val="1207115712"/>
              </p:ext>
            </p:extLst>
          </p:nvPr>
        </p:nvGraphicFramePr>
        <p:xfrm>
          <a:off x="4038599" y="1833830"/>
          <a:ext cx="661988" cy="287337"/>
        </p:xfrm>
        <a:graphic>
          <a:graphicData uri="http://schemas.openxmlformats.org/presentationml/2006/ole">
            <mc:AlternateContent xmlns:mc="http://schemas.openxmlformats.org/markup-compatibility/2006">
              <mc:Choice xmlns:v="urn:schemas-microsoft-com:vml" Requires="v">
                <p:oleObj spid="_x0000_s121843" name="Equation" r:id="rId14" imgW="380880" imgH="164880" progId="Equation.3">
                  <p:embed/>
                </p:oleObj>
              </mc:Choice>
              <mc:Fallback>
                <p:oleObj name="Equation" r:id="rId14" imgW="380880" imgH="164880" progId="Equation.3">
                  <p:embed/>
                  <p:pic>
                    <p:nvPicPr>
                      <p:cNvPr id="0" name="Object 18"/>
                      <p:cNvPicPr>
                        <a:picLocks noChangeAspect="1" noChangeArrowheads="1"/>
                      </p:cNvPicPr>
                      <p:nvPr/>
                    </p:nvPicPr>
                    <p:blipFill>
                      <a:blip r:embed="rId15"/>
                      <a:srcRect/>
                      <a:stretch>
                        <a:fillRect/>
                      </a:stretch>
                    </p:blipFill>
                    <p:spPr bwMode="auto">
                      <a:xfrm>
                        <a:off x="4038599" y="1833830"/>
                        <a:ext cx="6619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Text Box 15"/>
          <p:cNvSpPr txBox="1">
            <a:spLocks noChangeArrowheads="1"/>
          </p:cNvSpPr>
          <p:nvPr/>
        </p:nvSpPr>
        <p:spPr bwMode="auto">
          <a:xfrm>
            <a:off x="3733800" y="2139002"/>
            <a:ext cx="1600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dirty="0">
                <a:latin typeface="Rockwell" pitchFamily="18" charset="0"/>
                <a:ea typeface="MS PGothic" pitchFamily="34" charset="-128"/>
              </a:rPr>
              <a:t>Scalar (1 x 1)	</a:t>
            </a:r>
          </a:p>
        </p:txBody>
      </p:sp>
      <p:graphicFrame>
        <p:nvGraphicFramePr>
          <p:cNvPr id="3" name="Object 2"/>
          <p:cNvGraphicFramePr>
            <a:graphicFrameLocks noChangeAspect="1"/>
          </p:cNvGraphicFramePr>
          <p:nvPr>
            <p:extLst>
              <p:ext uri="{D42A27DB-BD31-4B8C-83A1-F6EECF244321}">
                <p14:modId xmlns:p14="http://schemas.microsoft.com/office/powerpoint/2010/main" val="3890549210"/>
              </p:ext>
            </p:extLst>
          </p:nvPr>
        </p:nvGraphicFramePr>
        <p:xfrm>
          <a:off x="3959225" y="2763969"/>
          <a:ext cx="1125538" cy="374650"/>
        </p:xfrm>
        <a:graphic>
          <a:graphicData uri="http://schemas.openxmlformats.org/presentationml/2006/ole">
            <mc:AlternateContent xmlns:mc="http://schemas.openxmlformats.org/markup-compatibility/2006">
              <mc:Choice xmlns:v="urn:schemas-microsoft-com:vml" Requires="v">
                <p:oleObj spid="_x0000_s121844" name="Equation" r:id="rId16" imgW="647640" imgH="215640" progId="Equation.3">
                  <p:embed/>
                </p:oleObj>
              </mc:Choice>
              <mc:Fallback>
                <p:oleObj name="Equation" r:id="rId16" imgW="647640" imgH="215640" progId="Equation.3">
                  <p:embed/>
                  <p:pic>
                    <p:nvPicPr>
                      <p:cNvPr id="0" name="Object 18"/>
                      <p:cNvPicPr>
                        <a:picLocks noChangeAspect="1" noChangeArrowheads="1"/>
                      </p:cNvPicPr>
                      <p:nvPr/>
                    </p:nvPicPr>
                    <p:blipFill>
                      <a:blip r:embed="rId17"/>
                      <a:srcRect/>
                      <a:stretch>
                        <a:fillRect/>
                      </a:stretch>
                    </p:blipFill>
                    <p:spPr bwMode="auto">
                      <a:xfrm>
                        <a:off x="3959225" y="2763969"/>
                        <a:ext cx="112553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Text Box 15"/>
          <p:cNvSpPr txBox="1">
            <a:spLocks noChangeArrowheads="1"/>
          </p:cNvSpPr>
          <p:nvPr/>
        </p:nvSpPr>
        <p:spPr bwMode="auto">
          <a:xfrm>
            <a:off x="3886200" y="3137824"/>
            <a:ext cx="1600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altLang="en-US" dirty="0">
                <a:latin typeface="Rockwell" pitchFamily="18" charset="0"/>
                <a:ea typeface="MS PGothic" pitchFamily="34" charset="-128"/>
              </a:rPr>
              <a:t>Vector(1 x 3)	</a:t>
            </a:r>
          </a:p>
        </p:txBody>
      </p:sp>
      <p:graphicFrame>
        <p:nvGraphicFramePr>
          <p:cNvPr id="4" name="Object 3"/>
          <p:cNvGraphicFramePr>
            <a:graphicFrameLocks noChangeAspect="1"/>
          </p:cNvGraphicFramePr>
          <p:nvPr>
            <p:extLst>
              <p:ext uri="{D42A27DB-BD31-4B8C-83A1-F6EECF244321}">
                <p14:modId xmlns:p14="http://schemas.microsoft.com/office/powerpoint/2010/main" val="3144522382"/>
              </p:ext>
            </p:extLst>
          </p:nvPr>
        </p:nvGraphicFramePr>
        <p:xfrm>
          <a:off x="304800" y="5105400"/>
          <a:ext cx="463550" cy="287337"/>
        </p:xfrm>
        <a:graphic>
          <a:graphicData uri="http://schemas.openxmlformats.org/presentationml/2006/ole">
            <mc:AlternateContent xmlns:mc="http://schemas.openxmlformats.org/markup-compatibility/2006">
              <mc:Choice xmlns:v="urn:schemas-microsoft-com:vml" Requires="v">
                <p:oleObj spid="_x0000_s121845" name="Equation" r:id="rId18" imgW="266400" imgH="164880" progId="Equation.3">
                  <p:embed/>
                </p:oleObj>
              </mc:Choice>
              <mc:Fallback>
                <p:oleObj name="Equation" r:id="rId18" imgW="266400" imgH="164880" progId="Equation.3">
                  <p:embed/>
                  <p:pic>
                    <p:nvPicPr>
                      <p:cNvPr id="0" name="Object 18"/>
                      <p:cNvPicPr>
                        <a:picLocks noChangeAspect="1" noChangeArrowheads="1"/>
                      </p:cNvPicPr>
                      <p:nvPr/>
                    </p:nvPicPr>
                    <p:blipFill>
                      <a:blip r:embed="rId19"/>
                      <a:srcRect/>
                      <a:stretch>
                        <a:fillRect/>
                      </a:stretch>
                    </p:blipFill>
                    <p:spPr bwMode="auto">
                      <a:xfrm>
                        <a:off x="304800" y="5105400"/>
                        <a:ext cx="4635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1315" name="Picture 150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36868" y="4150706"/>
            <a:ext cx="4560321" cy="2478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8987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Basic Matrix Operations</a:t>
            </a:r>
          </a:p>
        </p:txBody>
      </p:sp>
      <p:sp>
        <p:nvSpPr>
          <p:cNvPr id="25603" name="Rectangle 3"/>
          <p:cNvSpPr>
            <a:spLocks noGrp="1" noChangeArrowheads="1"/>
          </p:cNvSpPr>
          <p:nvPr>
            <p:ph type="body" sz="half" idx="1"/>
          </p:nvPr>
        </p:nvSpPr>
        <p:spPr>
          <a:xfrm>
            <a:off x="381000" y="1219200"/>
            <a:ext cx="8383587" cy="1066800"/>
          </a:xfrm>
        </p:spPr>
        <p:txBody>
          <a:bodyPr>
            <a:normAutofit fontScale="92500" lnSpcReduction="10000"/>
          </a:bodyPr>
          <a:lstStyle/>
          <a:p>
            <a:r>
              <a:rPr lang="en-US" altLang="en-US" sz="2400" dirty="0"/>
              <a:t>Addition, Subtraction</a:t>
            </a:r>
          </a:p>
          <a:p>
            <a:r>
              <a:rPr lang="en-NZ" sz="2400" dirty="0"/>
              <a:t>Matrices need to have the same dimensions in order to carry out matrix addition/subtraction!</a:t>
            </a:r>
            <a:endParaRPr lang="en-US" sz="2400" dirty="0"/>
          </a:p>
        </p:txBody>
      </p:sp>
      <p:graphicFrame>
        <p:nvGraphicFramePr>
          <p:cNvPr id="25604" name="Object 4"/>
          <p:cNvGraphicFramePr>
            <a:graphicFrameLocks noGrp="1" noChangeAspect="1"/>
          </p:cNvGraphicFramePr>
          <p:nvPr>
            <p:ph sz="quarter" idx="2"/>
            <p:extLst>
              <p:ext uri="{D42A27DB-BD31-4B8C-83A1-F6EECF244321}">
                <p14:modId xmlns:p14="http://schemas.microsoft.com/office/powerpoint/2010/main" val="2416734085"/>
              </p:ext>
            </p:extLst>
          </p:nvPr>
        </p:nvGraphicFramePr>
        <p:xfrm>
          <a:off x="461963" y="2619375"/>
          <a:ext cx="4543425" cy="1019175"/>
        </p:xfrm>
        <a:graphic>
          <a:graphicData uri="http://schemas.openxmlformats.org/presentationml/2006/ole">
            <mc:AlternateContent xmlns:mc="http://schemas.openxmlformats.org/markup-compatibility/2006">
              <mc:Choice xmlns:v="urn:schemas-microsoft-com:vml" Requires="v">
                <p:oleObj spid="_x0000_s93879" name="Equation" r:id="rId4" imgW="2145960" imgH="457200" progId="Equation.3">
                  <p:embed/>
                </p:oleObj>
              </mc:Choice>
              <mc:Fallback>
                <p:oleObj name="Equation" r:id="rId4" imgW="21459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963" y="2619375"/>
                        <a:ext cx="4543425"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 name="Object 5"/>
          <p:cNvGraphicFramePr>
            <a:graphicFrameLocks noGrp="1" noChangeAspect="1"/>
          </p:cNvGraphicFramePr>
          <p:nvPr>
            <p:ph sz="quarter" idx="3"/>
            <p:extLst>
              <p:ext uri="{D42A27DB-BD31-4B8C-83A1-F6EECF244321}">
                <p14:modId xmlns:p14="http://schemas.microsoft.com/office/powerpoint/2010/main" val="4274571326"/>
              </p:ext>
            </p:extLst>
          </p:nvPr>
        </p:nvGraphicFramePr>
        <p:xfrm>
          <a:off x="461963" y="4038600"/>
          <a:ext cx="4543425" cy="1019175"/>
        </p:xfrm>
        <a:graphic>
          <a:graphicData uri="http://schemas.openxmlformats.org/presentationml/2006/ole">
            <mc:AlternateContent xmlns:mc="http://schemas.openxmlformats.org/markup-compatibility/2006">
              <mc:Choice xmlns:v="urn:schemas-microsoft-com:vml" Requires="v">
                <p:oleObj spid="_x0000_s93880" name="Equation" r:id="rId6" imgW="2145960" imgH="457200" progId="Equation.3">
                  <p:embed/>
                </p:oleObj>
              </mc:Choice>
              <mc:Fallback>
                <p:oleObj name="Equation" r:id="rId6" imgW="214596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963" y="4038600"/>
                        <a:ext cx="4543425"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Text Box 7"/>
          <p:cNvSpPr txBox="1">
            <a:spLocks noChangeArrowheads="1"/>
          </p:cNvSpPr>
          <p:nvPr/>
        </p:nvSpPr>
        <p:spPr bwMode="auto">
          <a:xfrm>
            <a:off x="6099175" y="2286000"/>
            <a:ext cx="217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1800" b="1" dirty="0">
                <a:latin typeface="Arial" pitchFamily="34" charset="0"/>
              </a:rPr>
              <a:t>Just add elements</a:t>
            </a:r>
          </a:p>
        </p:txBody>
      </p:sp>
      <p:sp>
        <p:nvSpPr>
          <p:cNvPr id="25608" name="Text Box 8"/>
          <p:cNvSpPr txBox="1">
            <a:spLocks noChangeArrowheads="1"/>
          </p:cNvSpPr>
          <p:nvPr/>
        </p:nvSpPr>
        <p:spPr bwMode="auto">
          <a:xfrm>
            <a:off x="5851525" y="3810000"/>
            <a:ext cx="2673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1800" b="1" dirty="0">
                <a:latin typeface="Arial" pitchFamily="34" charset="0"/>
              </a:rPr>
              <a:t>Just subtract elements</a:t>
            </a:r>
          </a:p>
        </p:txBody>
      </p:sp>
      <p:pic>
        <p:nvPicPr>
          <p:cNvPr id="8" name="Picture 7"/>
          <p:cNvPicPr>
            <a:picLocks noChangeAspect="1"/>
          </p:cNvPicPr>
          <p:nvPr>
            <p:custDataLst>
              <p:tags r:id="rId2"/>
            </p:custDataLst>
          </p:nvPr>
        </p:nvPicPr>
        <p:blipFill rotWithShape="1">
          <a:blip r:embed="rId8" cstate="print">
            <a:extLst>
              <a:ext uri="{28A0092B-C50C-407E-A947-70E740481C1C}">
                <a14:useLocalDpi xmlns:a14="http://schemas.microsoft.com/office/drawing/2010/main" val="0"/>
              </a:ext>
            </a:extLst>
          </a:blip>
          <a:srcRect r="11698"/>
          <a:stretch/>
        </p:blipFill>
        <p:spPr>
          <a:xfrm>
            <a:off x="1447800" y="5334000"/>
            <a:ext cx="2220433" cy="1332773"/>
          </a:xfrm>
          <a:prstGeom prst="rect">
            <a:avLst/>
          </a:prstGeom>
        </p:spPr>
      </p:pic>
      <p:sp>
        <p:nvSpPr>
          <p:cNvPr id="2" name="Multiply 1"/>
          <p:cNvSpPr/>
          <p:nvPr/>
        </p:nvSpPr>
        <p:spPr>
          <a:xfrm>
            <a:off x="0" y="4743086"/>
            <a:ext cx="4953000" cy="251460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p:cNvGraphicFramePr>
            <a:graphicFrameLocks noGrp="1" noChangeAspect="1"/>
          </p:cNvGraphicFramePr>
          <p:nvPr>
            <p:extLst>
              <p:ext uri="{D42A27DB-BD31-4B8C-83A1-F6EECF244321}">
                <p14:modId xmlns:p14="http://schemas.microsoft.com/office/powerpoint/2010/main" val="2098636769"/>
              </p:ext>
            </p:extLst>
          </p:nvPr>
        </p:nvGraphicFramePr>
        <p:xfrm>
          <a:off x="6076950" y="2819400"/>
          <a:ext cx="2200275" cy="662249"/>
        </p:xfrm>
        <a:graphic>
          <a:graphicData uri="http://schemas.openxmlformats.org/presentationml/2006/ole">
            <mc:AlternateContent xmlns:mc="http://schemas.openxmlformats.org/markup-compatibility/2006">
              <mc:Choice xmlns:v="urn:schemas-microsoft-com:vml" Requires="v">
                <p:oleObj spid="_x0000_s93881" name="Equation" r:id="rId9" imgW="1600200" imgH="457200" progId="Equation.3">
                  <p:embed/>
                </p:oleObj>
              </mc:Choice>
              <mc:Fallback>
                <p:oleObj name="Equation" r:id="rId9" imgW="1600200" imgH="457200" progId="Equation.3">
                  <p:embed/>
                  <p:pic>
                    <p:nvPicPr>
                      <p:cNvPr id="0" name="Object 4"/>
                      <p:cNvPicPr>
                        <a:picLocks noGrp="1" noChangeAspect="1" noChangeArrowheads="1"/>
                      </p:cNvPicPr>
                      <p:nvPr/>
                    </p:nvPicPr>
                    <p:blipFill>
                      <a:blip r:embed="rId10"/>
                      <a:srcRect/>
                      <a:stretch>
                        <a:fillRect/>
                      </a:stretch>
                    </p:blipFill>
                    <p:spPr bwMode="auto">
                      <a:xfrm>
                        <a:off x="6076950" y="2819400"/>
                        <a:ext cx="2200275" cy="662249"/>
                      </a:xfrm>
                      <a:prstGeom prst="rect">
                        <a:avLst/>
                      </a:prstGeom>
                      <a:noFill/>
                      <a:ln>
                        <a:noFill/>
                      </a:ln>
                      <a:effectLst/>
                    </p:spPr>
                  </p:pic>
                </p:oleObj>
              </mc:Fallback>
            </mc:AlternateContent>
          </a:graphicData>
        </a:graphic>
      </p:graphicFrame>
      <p:graphicFrame>
        <p:nvGraphicFramePr>
          <p:cNvPr id="4" name="Object 3"/>
          <p:cNvGraphicFramePr>
            <a:graphicFrameLocks noGrp="1" noChangeAspect="1"/>
          </p:cNvGraphicFramePr>
          <p:nvPr>
            <p:extLst>
              <p:ext uri="{D42A27DB-BD31-4B8C-83A1-F6EECF244321}">
                <p14:modId xmlns:p14="http://schemas.microsoft.com/office/powerpoint/2010/main" val="2872005828"/>
              </p:ext>
            </p:extLst>
          </p:nvPr>
        </p:nvGraphicFramePr>
        <p:xfrm>
          <a:off x="5937250" y="4267200"/>
          <a:ext cx="2479675" cy="661988"/>
        </p:xfrm>
        <a:graphic>
          <a:graphicData uri="http://schemas.openxmlformats.org/presentationml/2006/ole">
            <mc:AlternateContent xmlns:mc="http://schemas.openxmlformats.org/markup-compatibility/2006">
              <mc:Choice xmlns:v="urn:schemas-microsoft-com:vml" Requires="v">
                <p:oleObj spid="_x0000_s93882" name="Equation" r:id="rId11" imgW="1803240" imgH="457200" progId="Equation.3">
                  <p:embed/>
                </p:oleObj>
              </mc:Choice>
              <mc:Fallback>
                <p:oleObj name="Equation" r:id="rId11" imgW="1803240" imgH="457200" progId="Equation.3">
                  <p:embed/>
                  <p:pic>
                    <p:nvPicPr>
                      <p:cNvPr id="0" name="Object 2"/>
                      <p:cNvPicPr>
                        <a:picLocks noGrp="1" noChangeAspect="1" noChangeArrowheads="1"/>
                      </p:cNvPicPr>
                      <p:nvPr/>
                    </p:nvPicPr>
                    <p:blipFill>
                      <a:blip r:embed="rId12"/>
                      <a:srcRect/>
                      <a:stretch>
                        <a:fillRect/>
                      </a:stretch>
                    </p:blipFill>
                    <p:spPr bwMode="auto">
                      <a:xfrm>
                        <a:off x="5937250" y="4267200"/>
                        <a:ext cx="24796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8"/>
          <p:cNvSpPr txBox="1">
            <a:spLocks noChangeArrowheads="1"/>
          </p:cNvSpPr>
          <p:nvPr/>
        </p:nvSpPr>
        <p:spPr bwMode="auto">
          <a:xfrm>
            <a:off x="4800600" y="5677220"/>
            <a:ext cx="42212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altLang="en-US" sz="1800" b="1" dirty="0">
                <a:latin typeface="Arial" pitchFamily="34" charset="0"/>
              </a:rPr>
              <a:t>Cannot be done since matrices dimensions are not equal</a:t>
            </a:r>
          </a:p>
        </p:txBody>
      </p:sp>
    </p:spTree>
    <p:extLst>
      <p:ext uri="{BB962C8B-B14F-4D97-AF65-F5344CB8AC3E}">
        <p14:creationId xmlns:p14="http://schemas.microsoft.com/office/powerpoint/2010/main" val="273002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ChangeArrowheads="1"/>
          </p:cNvSpPr>
          <p:nvPr/>
        </p:nvSpPr>
        <p:spPr bwMode="auto">
          <a:xfrm>
            <a:off x="457200" y="304800"/>
            <a:ext cx="82296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altLang="en-US" sz="3200" dirty="0">
                <a:latin typeface="Times New Roman" pitchFamily="18" charset="0"/>
              </a:rPr>
              <a:t>Scalar Multiplication</a:t>
            </a:r>
          </a:p>
          <a:p>
            <a:pPr eaLnBrk="1" hangingPunct="1">
              <a:spcBef>
                <a:spcPct val="20000"/>
              </a:spcBef>
            </a:pPr>
            <a:endParaRPr lang="en-US" altLang="en-US" sz="3200" dirty="0">
              <a:latin typeface="Times New Roman" pitchFamily="18" charset="0"/>
            </a:endParaRPr>
          </a:p>
          <a:p>
            <a:pPr eaLnBrk="1" hangingPunct="1">
              <a:spcBef>
                <a:spcPct val="20000"/>
              </a:spcBef>
            </a:pPr>
            <a:r>
              <a:rPr lang="en-US" altLang="en-US" sz="3200" dirty="0">
                <a:latin typeface="Times New Roman" pitchFamily="18" charset="0"/>
              </a:rPr>
              <a:t>Let </a:t>
            </a:r>
            <a:r>
              <a:rPr lang="en-US" altLang="en-US" sz="3200" i="1" dirty="0">
                <a:latin typeface="Times New Roman" pitchFamily="18" charset="0"/>
              </a:rPr>
              <a:t>A =</a:t>
            </a:r>
            <a:r>
              <a:rPr lang="en-US" altLang="en-US" sz="3200" dirty="0">
                <a:latin typeface="Times New Roman" pitchFamily="18" charset="0"/>
              </a:rPr>
              <a:t> (</a:t>
            </a:r>
            <a:r>
              <a:rPr lang="en-US" altLang="en-US" sz="3200" i="1" dirty="0" err="1">
                <a:latin typeface="Times New Roman" pitchFamily="18" charset="0"/>
              </a:rPr>
              <a:t>a</a:t>
            </a:r>
            <a:r>
              <a:rPr lang="en-US" altLang="en-US" sz="3200" i="1" baseline="-25000" dirty="0" err="1">
                <a:latin typeface="Times New Roman" pitchFamily="18" charset="0"/>
              </a:rPr>
              <a:t>ij</a:t>
            </a:r>
            <a:r>
              <a:rPr lang="en-US" altLang="en-US" sz="3200" dirty="0">
                <a:latin typeface="Times New Roman" pitchFamily="18" charset="0"/>
              </a:rPr>
              <a:t>) denote an </a:t>
            </a:r>
            <a:r>
              <a:rPr lang="en-US" altLang="en-US" sz="3200" i="1" dirty="0">
                <a:latin typeface="Times New Roman" pitchFamily="18" charset="0"/>
              </a:rPr>
              <a:t>n </a:t>
            </a:r>
            <a:r>
              <a:rPr lang="en-US" altLang="en-US" sz="3200" dirty="0">
                <a:latin typeface="Times New Roman" pitchFamily="18" charset="0"/>
                <a:cs typeface="Times New Roman" pitchFamily="18" charset="0"/>
              </a:rPr>
              <a:t>× </a:t>
            </a:r>
            <a:r>
              <a:rPr lang="en-US" altLang="en-US" sz="3200" i="1" dirty="0">
                <a:latin typeface="Times New Roman" pitchFamily="18" charset="0"/>
                <a:cs typeface="Times New Roman" pitchFamily="18" charset="0"/>
              </a:rPr>
              <a:t>m </a:t>
            </a:r>
            <a:r>
              <a:rPr lang="en-US" altLang="en-US" sz="3200" dirty="0">
                <a:latin typeface="Times New Roman" pitchFamily="18" charset="0"/>
                <a:cs typeface="Times New Roman" pitchFamily="18" charset="0"/>
              </a:rPr>
              <a:t>matrix </a:t>
            </a:r>
            <a:r>
              <a:rPr lang="en-US" altLang="en-US" sz="3200" dirty="0">
                <a:latin typeface="Times New Roman" pitchFamily="18" charset="0"/>
              </a:rPr>
              <a:t>and let </a:t>
            </a:r>
            <a:r>
              <a:rPr lang="en-US" altLang="en-US" sz="3200" i="1" dirty="0">
                <a:latin typeface="Times New Roman" pitchFamily="18" charset="0"/>
              </a:rPr>
              <a:t>c </a:t>
            </a:r>
            <a:r>
              <a:rPr lang="en-US" altLang="en-US" sz="3200" dirty="0">
                <a:latin typeface="Times New Roman" pitchFamily="18" charset="0"/>
              </a:rPr>
              <a:t>be any scalar. </a:t>
            </a:r>
            <a:r>
              <a:rPr lang="en-US" altLang="en-US" sz="3200" dirty="0">
                <a:latin typeface="Times New Roman" pitchFamily="18" charset="0"/>
                <a:cs typeface="Times New Roman" pitchFamily="18" charset="0"/>
              </a:rPr>
              <a:t>Then </a:t>
            </a:r>
            <a:r>
              <a:rPr lang="en-US" altLang="en-US" sz="3200" i="1" dirty="0" err="1">
                <a:latin typeface="Times New Roman" pitchFamily="18" charset="0"/>
                <a:cs typeface="Times New Roman" pitchFamily="18" charset="0"/>
              </a:rPr>
              <a:t>cA</a:t>
            </a:r>
            <a:r>
              <a:rPr lang="en-US" altLang="en-US" sz="3200" dirty="0">
                <a:latin typeface="Times New Roman" pitchFamily="18" charset="0"/>
                <a:cs typeface="Times New Roman" pitchFamily="18" charset="0"/>
              </a:rPr>
              <a:t> is the matrix</a:t>
            </a:r>
          </a:p>
        </p:txBody>
      </p:sp>
      <mc:AlternateContent xmlns:mc="http://schemas.openxmlformats.org/markup-compatibility/2006" xmlns:a14="http://schemas.microsoft.com/office/drawing/2010/main">
        <mc:Choice Requires="a14">
          <p:sp>
            <p:nvSpPr>
              <p:cNvPr id="4" name="TextBox 3"/>
              <p:cNvSpPr txBox="1"/>
              <p:nvPr/>
            </p:nvSpPr>
            <p:spPr>
              <a:xfrm>
                <a:off x="217570" y="5255653"/>
                <a:ext cx="2906630" cy="10689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400" b="0" i="1" smtClean="0">
                          <a:latin typeface="Cambria Math"/>
                        </a:rPr>
                        <m:t>3</m:t>
                      </m:r>
                      <m:r>
                        <m:rPr>
                          <m:nor/>
                        </m:rPr>
                        <a:rPr lang="en-NZ" sz="2400" b="0" smtClean="0">
                          <a:latin typeface="Cambria Math"/>
                          <a:ea typeface="Cambria Math"/>
                        </a:rPr>
                        <m:t>∙</m:t>
                      </m:r>
                      <m:d>
                        <m:dPr>
                          <m:begChr m:val="["/>
                          <m:endChr m:val="]"/>
                          <m:ctrlPr>
                            <a:rPr lang="en-NZ" sz="2400" b="0" i="1" smtClean="0">
                              <a:latin typeface="Cambria Math" panose="02040503050406030204" pitchFamily="18" charset="0"/>
                              <a:ea typeface="Cambria Math"/>
                            </a:rPr>
                          </m:ctrlPr>
                        </m:dPr>
                        <m:e>
                          <m:m>
                            <m:mPr>
                              <m:mcs>
                                <m:mc>
                                  <m:mcPr>
                                    <m:count m:val="2"/>
                                    <m:mcJc m:val="center"/>
                                  </m:mcPr>
                                </m:mc>
                              </m:mcs>
                              <m:ctrlPr>
                                <a:rPr lang="en-NZ" sz="2400" b="0" i="1" smtClean="0">
                                  <a:latin typeface="Cambria Math" panose="02040503050406030204" pitchFamily="18" charset="0"/>
                                  <a:ea typeface="Cambria Math"/>
                                </a:rPr>
                              </m:ctrlPr>
                            </m:mPr>
                            <m:mr>
                              <m:e>
                                <m:r>
                                  <m:rPr>
                                    <m:brk m:alnAt="7"/>
                                  </m:rPr>
                                  <a:rPr lang="en-NZ" sz="2400" b="0" i="1" smtClean="0">
                                    <a:latin typeface="Cambria Math"/>
                                    <a:ea typeface="Cambria Math"/>
                                  </a:rPr>
                                  <m:t>1</m:t>
                                </m:r>
                              </m:e>
                              <m:e>
                                <m:r>
                                  <a:rPr lang="en-NZ" sz="2400" b="0" i="1" smtClean="0">
                                    <a:latin typeface="Cambria Math"/>
                                    <a:ea typeface="Cambria Math"/>
                                  </a:rPr>
                                  <m:t>0</m:t>
                                </m:r>
                              </m:e>
                            </m:mr>
                            <m:mr>
                              <m:e>
                                <m:r>
                                  <a:rPr lang="en-NZ" sz="2400" b="0" i="1" smtClean="0">
                                    <a:latin typeface="Cambria Math"/>
                                    <a:ea typeface="Cambria Math"/>
                                  </a:rPr>
                                  <m:t>2</m:t>
                                </m:r>
                              </m:e>
                              <m:e>
                                <m:r>
                                  <a:rPr lang="en-NZ" sz="2400" b="0" i="1" smtClean="0">
                                    <a:latin typeface="Cambria Math"/>
                                    <a:ea typeface="Cambria Math"/>
                                  </a:rPr>
                                  <m:t>5</m:t>
                                </m:r>
                              </m:e>
                            </m:mr>
                            <m:mr>
                              <m:e>
                                <m:r>
                                  <a:rPr lang="en-NZ" sz="2400" b="0" i="1" smtClean="0">
                                    <a:latin typeface="Cambria Math"/>
                                    <a:ea typeface="Cambria Math"/>
                                  </a:rPr>
                                  <m:t>3</m:t>
                                </m:r>
                              </m:e>
                              <m:e>
                                <m:r>
                                  <a:rPr lang="en-NZ" sz="2400" b="0" i="1" smtClean="0">
                                    <a:latin typeface="Cambria Math"/>
                                    <a:ea typeface="Cambria Math"/>
                                  </a:rPr>
                                  <m:t>1</m:t>
                                </m:r>
                              </m:e>
                            </m:mr>
                          </m:m>
                        </m:e>
                      </m:d>
                      <m:r>
                        <a:rPr lang="en-NZ" sz="2400" b="0" i="1" smtClean="0">
                          <a:latin typeface="Cambria Math"/>
                          <a:ea typeface="Cambria Math"/>
                        </a:rPr>
                        <m:t>=</m:t>
                      </m:r>
                      <m:d>
                        <m:dPr>
                          <m:begChr m:val="["/>
                          <m:endChr m:val="]"/>
                          <m:ctrlPr>
                            <a:rPr lang="en-NZ" sz="2400" b="0" i="1" smtClean="0">
                              <a:latin typeface="Cambria Math" panose="02040503050406030204" pitchFamily="18" charset="0"/>
                              <a:ea typeface="Cambria Math"/>
                            </a:rPr>
                          </m:ctrlPr>
                        </m:dPr>
                        <m:e>
                          <m:m>
                            <m:mPr>
                              <m:mcs>
                                <m:mc>
                                  <m:mcPr>
                                    <m:count m:val="2"/>
                                    <m:mcJc m:val="center"/>
                                  </m:mcPr>
                                </m:mc>
                              </m:mcs>
                              <m:ctrlPr>
                                <a:rPr lang="en-NZ" sz="2400" b="0" i="1" smtClean="0">
                                  <a:latin typeface="Cambria Math" panose="02040503050406030204" pitchFamily="18" charset="0"/>
                                  <a:ea typeface="Cambria Math"/>
                                </a:rPr>
                              </m:ctrlPr>
                            </m:mPr>
                            <m:mr>
                              <m:e>
                                <m:r>
                                  <m:rPr>
                                    <m:brk m:alnAt="7"/>
                                  </m:rPr>
                                  <a:rPr lang="en-NZ" sz="2400" b="0" i="1" smtClean="0">
                                    <a:latin typeface="Cambria Math"/>
                                    <a:ea typeface="Cambria Math"/>
                                  </a:rPr>
                                  <m:t>3</m:t>
                                </m:r>
                              </m:e>
                              <m:e>
                                <m:r>
                                  <a:rPr lang="en-NZ" sz="2400" b="0" i="1" smtClean="0">
                                    <a:latin typeface="Cambria Math"/>
                                    <a:ea typeface="Cambria Math"/>
                                  </a:rPr>
                                  <m:t>0</m:t>
                                </m:r>
                              </m:e>
                            </m:mr>
                            <m:mr>
                              <m:e>
                                <m:r>
                                  <a:rPr lang="en-NZ" sz="2400" b="0" i="1" smtClean="0">
                                    <a:latin typeface="Cambria Math"/>
                                    <a:ea typeface="Cambria Math"/>
                                  </a:rPr>
                                  <m:t>6</m:t>
                                </m:r>
                              </m:e>
                              <m:e>
                                <m:r>
                                  <a:rPr lang="en-NZ" sz="2400" b="0" i="1" smtClean="0">
                                    <a:latin typeface="Cambria Math"/>
                                    <a:ea typeface="Cambria Math"/>
                                  </a:rPr>
                                  <m:t>15</m:t>
                                </m:r>
                              </m:e>
                            </m:mr>
                            <m:mr>
                              <m:e>
                                <m:r>
                                  <a:rPr lang="en-NZ" sz="2400" b="0" i="1" smtClean="0">
                                    <a:latin typeface="Cambria Math"/>
                                    <a:ea typeface="Cambria Math"/>
                                  </a:rPr>
                                  <m:t>9</m:t>
                                </m:r>
                              </m:e>
                              <m:e>
                                <m:r>
                                  <a:rPr lang="en-NZ" sz="2400" b="0" i="1" smtClean="0">
                                    <a:latin typeface="Cambria Math"/>
                                    <a:ea typeface="Cambria Math"/>
                                  </a:rPr>
                                  <m:t>3</m:t>
                                </m:r>
                              </m:e>
                            </m:mr>
                          </m:m>
                        </m:e>
                      </m:d>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17570" y="5255653"/>
                <a:ext cx="2906630" cy="106894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00400" y="5121207"/>
                <a:ext cx="7357304" cy="1050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m:rPr>
                                    <m:brk m:alnAt="7"/>
                                  </m:rPr>
                                  <a:rPr lang="en-NZ" sz="2400" b="0" i="1" smtClean="0">
                                    <a:latin typeface="Cambria Math"/>
                                  </a:rPr>
                                  <m:t>4</m:t>
                                </m:r>
                              </m:e>
                              <m:e>
                                <m:r>
                                  <a:rPr lang="en-NZ" sz="2400" b="0" i="1" smtClean="0">
                                    <a:latin typeface="Cambria Math"/>
                                  </a:rPr>
                                  <m:t>0</m:t>
                                </m:r>
                              </m:e>
                            </m:mr>
                            <m:mr>
                              <m:e>
                                <m:r>
                                  <a:rPr lang="en-NZ" sz="2400" b="0" i="1" smtClean="0">
                                    <a:latin typeface="Cambria Math"/>
                                  </a:rPr>
                                  <m:t>6</m:t>
                                </m:r>
                              </m:e>
                              <m:e>
                                <m:r>
                                  <a:rPr lang="en-NZ" sz="2400" b="0" i="1" smtClean="0">
                                    <a:latin typeface="Cambria Math"/>
                                  </a:rPr>
                                  <m:t>3</m:t>
                                </m:r>
                              </m:e>
                            </m:mr>
                          </m:m>
                        </m:e>
                      </m:d>
                      <m:r>
                        <a:rPr lang="en-US" sz="2400" i="1" smtClean="0">
                          <a:latin typeface="Cambria Math"/>
                          <a:ea typeface="Cambria Math"/>
                        </a:rPr>
                        <m:t>∙</m:t>
                      </m:r>
                      <m:f>
                        <m:fPr>
                          <m:ctrlPr>
                            <a:rPr lang="en-US" sz="2400" i="1" smtClean="0">
                              <a:latin typeface="Cambria Math" panose="02040503050406030204" pitchFamily="18" charset="0"/>
                              <a:ea typeface="Cambria Math"/>
                            </a:rPr>
                          </m:ctrlPr>
                        </m:fPr>
                        <m:num>
                          <m:r>
                            <a:rPr lang="en-NZ" sz="2400" b="0" i="1" smtClean="0">
                              <a:latin typeface="Cambria Math"/>
                              <a:ea typeface="Cambria Math"/>
                            </a:rPr>
                            <m:t>1</m:t>
                          </m:r>
                        </m:num>
                        <m:den>
                          <m:r>
                            <a:rPr lang="en-NZ" sz="2400" b="0" i="1" smtClean="0">
                              <a:latin typeface="Cambria Math"/>
                              <a:ea typeface="Cambria Math"/>
                            </a:rPr>
                            <m:t>4</m:t>
                          </m:r>
                        </m:den>
                      </m:f>
                      <m:r>
                        <a:rPr lang="en-NZ" sz="2400" b="0" i="1" smtClean="0">
                          <a:latin typeface="Cambria Math"/>
                        </a:rPr>
                        <m:t>=</m:t>
                      </m:r>
                      <m:f>
                        <m:fPr>
                          <m:ctrlPr>
                            <a:rPr lang="en-NZ" sz="2400" b="0" i="1" smtClean="0">
                              <a:latin typeface="Cambria Math" panose="02040503050406030204" pitchFamily="18" charset="0"/>
                            </a:rPr>
                          </m:ctrlPr>
                        </m:fPr>
                        <m:num>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NZ" sz="2400" b="0" i="1" smtClean="0">
                                        <a:latin typeface="Cambria Math"/>
                                      </a:rPr>
                                      <m:t>4</m:t>
                                    </m:r>
                                  </m:e>
                                  <m:e>
                                    <m:r>
                                      <a:rPr lang="en-NZ" sz="2400" b="0" i="1" smtClean="0">
                                        <a:latin typeface="Cambria Math"/>
                                      </a:rPr>
                                      <m:t>0</m:t>
                                    </m:r>
                                  </m:e>
                                </m:mr>
                                <m:mr>
                                  <m:e>
                                    <m:r>
                                      <a:rPr lang="en-NZ" sz="2400" b="0" i="1" smtClean="0">
                                        <a:latin typeface="Cambria Math"/>
                                      </a:rPr>
                                      <m:t>6</m:t>
                                    </m:r>
                                  </m:e>
                                  <m:e>
                                    <m:r>
                                      <a:rPr lang="en-NZ" sz="2400" b="0" i="1" smtClean="0">
                                        <a:latin typeface="Cambria Math"/>
                                      </a:rPr>
                                      <m:t>3</m:t>
                                    </m:r>
                                  </m:e>
                                </m:mr>
                              </m:m>
                            </m:e>
                          </m:d>
                        </m:num>
                        <m:den>
                          <m:r>
                            <a:rPr lang="en-NZ" sz="2400" b="0" i="1" smtClean="0">
                              <a:latin typeface="Cambria Math"/>
                            </a:rPr>
                            <m:t>4</m:t>
                          </m:r>
                        </m:den>
                      </m:f>
                      <m:r>
                        <a:rPr lang="en-NZ" sz="2400" b="0" i="1" smtClean="0">
                          <a:latin typeface="Cambria Math"/>
                        </a:rPr>
                        <m:t>=</m:t>
                      </m:r>
                      <m:d>
                        <m:dPr>
                          <m:begChr m:val="["/>
                          <m:endChr m:val="]"/>
                          <m:ctrlPr>
                            <a:rPr lang="en-NZ" sz="2400" b="0" i="1" smtClean="0">
                              <a:latin typeface="Cambria Math" panose="02040503050406030204" pitchFamily="18" charset="0"/>
                            </a:rPr>
                          </m:ctrlPr>
                        </m:dPr>
                        <m:e>
                          <m:m>
                            <m:mPr>
                              <m:mcs>
                                <m:mc>
                                  <m:mcPr>
                                    <m:count m:val="2"/>
                                    <m:mcJc m:val="center"/>
                                  </m:mcPr>
                                </m:mc>
                              </m:mcs>
                              <m:ctrlPr>
                                <a:rPr lang="en-NZ" sz="2400" b="0" i="1" smtClean="0">
                                  <a:latin typeface="Cambria Math" panose="02040503050406030204" pitchFamily="18" charset="0"/>
                                </a:rPr>
                              </m:ctrlPr>
                            </m:mPr>
                            <m:mr>
                              <m:e>
                                <m:r>
                                  <m:rPr>
                                    <m:brk m:alnAt="7"/>
                                  </m:rPr>
                                  <a:rPr lang="en-NZ" sz="2400" b="0" i="1" smtClean="0">
                                    <a:latin typeface="Cambria Math"/>
                                  </a:rPr>
                                  <m:t>1</m:t>
                                </m:r>
                              </m:e>
                              <m:e>
                                <m:r>
                                  <a:rPr lang="en-NZ" sz="2400" b="0" i="1" smtClean="0">
                                    <a:latin typeface="Cambria Math"/>
                                  </a:rPr>
                                  <m:t>0</m:t>
                                </m:r>
                              </m:e>
                            </m:mr>
                            <m:mr>
                              <m:e>
                                <m:r>
                                  <a:rPr lang="en-NZ" sz="2400" b="0" i="1" smtClean="0">
                                    <a:latin typeface="Cambria Math"/>
                                  </a:rPr>
                                  <m:t>1.5</m:t>
                                </m:r>
                              </m:e>
                              <m:e>
                                <m:r>
                                  <a:rPr lang="en-NZ" sz="2400" b="0" i="1" smtClean="0">
                                    <a:latin typeface="Cambria Math"/>
                                  </a:rPr>
                                  <m:t>0.75</m:t>
                                </m:r>
                              </m:e>
                            </m:mr>
                          </m:m>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00400" y="5121207"/>
                <a:ext cx="7357304" cy="1050993"/>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447800" y="3352800"/>
                <a:ext cx="5181600" cy="11406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𝑐𝐴</m:t>
                      </m:r>
                      <m:r>
                        <a:rPr lang="en-NZ" sz="2800" b="0" i="1" smtClean="0">
                          <a:latin typeface="Cambria Math" panose="02040503050406030204" pitchFamily="18" charset="0"/>
                        </a:rPr>
                        <m:t>=</m:t>
                      </m:r>
                      <m:d>
                        <m:dPr>
                          <m:ctrlPr>
                            <a:rPr lang="en-NZ" sz="2800" b="0" i="1" smtClean="0">
                              <a:latin typeface="Cambria Math" panose="02040503050406030204" pitchFamily="18" charset="0"/>
                            </a:rPr>
                          </m:ctrlPr>
                        </m:dPr>
                        <m:e>
                          <m:r>
                            <a:rPr lang="en-NZ" sz="2800" b="0" i="1" smtClean="0">
                              <a:latin typeface="Cambria Math" panose="02040503050406030204" pitchFamily="18" charset="0"/>
                            </a:rPr>
                            <m:t>𝑐</m:t>
                          </m:r>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𝑖𝑗</m:t>
                              </m:r>
                            </m:sub>
                          </m:sSub>
                        </m:e>
                      </m:d>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𝑐</m:t>
                                </m:r>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11</m:t>
                                    </m:r>
                                  </m:sub>
                                </m:sSub>
                              </m:e>
                              <m:e>
                                <m:r>
                                  <a:rPr lang="en-NZ" sz="2800" b="0" i="1" smtClean="0">
                                    <a:latin typeface="Cambria Math" panose="02040503050406030204" pitchFamily="18" charset="0"/>
                                  </a:rPr>
                                  <m:t>⋯</m:t>
                                </m:r>
                              </m:e>
                              <m:e>
                                <m:r>
                                  <m:rPr>
                                    <m:brk m:alnAt="7"/>
                                  </m:rPr>
                                  <a:rPr lang="en-NZ" sz="2800" i="1">
                                    <a:latin typeface="Cambria Math" panose="02040503050406030204" pitchFamily="18" charset="0"/>
                                  </a:rPr>
                                  <m:t>𝑐</m:t>
                                </m:r>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i="1">
                                        <a:latin typeface="Cambria Math" panose="02040503050406030204" pitchFamily="18" charset="0"/>
                                      </a:rPr>
                                      <m:t>1</m:t>
                                    </m:r>
                                    <m:r>
                                      <a:rPr lang="en-NZ" sz="2800" b="0" i="1" smtClean="0">
                                        <a:latin typeface="Cambria Math" panose="02040503050406030204" pitchFamily="18" charset="0"/>
                                      </a:rPr>
                                      <m:t>𝑛</m:t>
                                    </m:r>
                                  </m:sub>
                                </m:sSub>
                              </m:e>
                            </m:mr>
                            <m:mr>
                              <m:e>
                                <m:r>
                                  <a:rPr lang="en-NZ" sz="2800" b="0" i="1" smtClean="0">
                                    <a:latin typeface="Cambria Math" panose="02040503050406030204" pitchFamily="18" charset="0"/>
                                  </a:rPr>
                                  <m:t>⋮</m:t>
                                </m:r>
                              </m:e>
                              <m:e>
                                <m:r>
                                  <a:rPr lang="en-NZ" sz="2800" b="0" i="1" smtClean="0">
                                    <a:latin typeface="Cambria Math" panose="02040503050406030204" pitchFamily="18" charset="0"/>
                                  </a:rPr>
                                  <m:t>⋱</m:t>
                                </m:r>
                              </m:e>
                              <m:e>
                                <m:r>
                                  <a:rPr lang="en-NZ" sz="2800" b="0" i="1" smtClean="0">
                                    <a:latin typeface="Cambria Math" panose="02040503050406030204" pitchFamily="18" charset="0"/>
                                  </a:rPr>
                                  <m:t>⋮</m:t>
                                </m:r>
                              </m:e>
                            </m:mr>
                            <m:mr>
                              <m:e>
                                <m:r>
                                  <m:rPr>
                                    <m:brk m:alnAt="7"/>
                                  </m:rPr>
                                  <a:rPr lang="en-NZ" sz="2800" i="1">
                                    <a:latin typeface="Cambria Math" panose="02040503050406030204" pitchFamily="18" charset="0"/>
                                  </a:rPr>
                                  <m:t>𝑐</m:t>
                                </m:r>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m:t>
                                    </m:r>
                                    <m:r>
                                      <a:rPr lang="en-NZ" sz="2800" i="1">
                                        <a:latin typeface="Cambria Math" panose="02040503050406030204" pitchFamily="18" charset="0"/>
                                      </a:rPr>
                                      <m:t>1</m:t>
                                    </m:r>
                                  </m:sub>
                                </m:sSub>
                              </m:e>
                              <m:e>
                                <m:r>
                                  <a:rPr lang="en-NZ" sz="2800" b="0" i="1" smtClean="0">
                                    <a:latin typeface="Cambria Math" panose="02040503050406030204" pitchFamily="18" charset="0"/>
                                  </a:rPr>
                                  <m:t>⋯</m:t>
                                </m:r>
                              </m:e>
                              <m:e>
                                <m:r>
                                  <m:rPr>
                                    <m:brk m:alnAt="7"/>
                                  </m:rPr>
                                  <a:rPr lang="en-NZ" sz="2800" i="1">
                                    <a:latin typeface="Cambria Math" panose="02040503050406030204" pitchFamily="18" charset="0"/>
                                  </a:rPr>
                                  <m:t>𝑐</m:t>
                                </m:r>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𝑚𝑛</m:t>
                                    </m:r>
                                  </m:sub>
                                </m:sSub>
                              </m:e>
                            </m:mr>
                          </m:m>
                        </m:e>
                      </m:d>
                    </m:oMath>
                  </m:oMathPara>
                </a14:m>
                <a:endParaRPr lang="en-NZ"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1447800" y="3352800"/>
                <a:ext cx="5181600" cy="1140697"/>
              </a:xfrm>
              <a:prstGeom prst="rect">
                <a:avLst/>
              </a:prstGeom>
              <a:blipFill>
                <a:blip r:embed="rId8"/>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404854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p:cNvSpPr txBox="1"/>
              <p:nvPr/>
            </p:nvSpPr>
            <p:spPr>
              <a:xfrm>
                <a:off x="691481" y="43577"/>
                <a:ext cx="7772400" cy="1077218"/>
              </a:xfrm>
              <a:prstGeom prst="rect">
                <a:avLst/>
              </a:prstGeom>
              <a:noFill/>
            </p:spPr>
            <p:txBody>
              <a:bodyPr wrap="square" rtlCol="0">
                <a:spAutoFit/>
              </a:bodyPr>
              <a:lstStyle/>
              <a:p>
                <a:r>
                  <a:rPr lang="en-US" sz="3200" dirty="0">
                    <a:solidFill>
                      <a:schemeClr val="tx1">
                        <a:lumMod val="75000"/>
                        <a:lumOff val="25000"/>
                      </a:schemeClr>
                    </a:solidFill>
                  </a:rPr>
                  <a:t>Matrix-vector multiplication: Dot product every row in </a:t>
                </a:r>
                <a14:m>
                  <m:oMath xmlns:m="http://schemas.openxmlformats.org/officeDocument/2006/math">
                    <m:r>
                      <a:rPr lang="en-US" sz="3200" b="0" i="1" smtClean="0">
                        <a:solidFill>
                          <a:schemeClr val="tx1">
                            <a:lumMod val="75000"/>
                            <a:lumOff val="25000"/>
                          </a:schemeClr>
                        </a:solidFill>
                        <a:latin typeface="Cambria Math" panose="02040503050406030204" pitchFamily="18" charset="0"/>
                      </a:rPr>
                      <m:t>𝐴</m:t>
                    </m:r>
                  </m:oMath>
                </a14:m>
                <a:r>
                  <a:rPr lang="en-US" sz="3200" b="1" dirty="0"/>
                  <a:t> </a:t>
                </a:r>
                <a:r>
                  <a:rPr lang="en-US" sz="3200" dirty="0"/>
                  <a:t>with the column vector </a:t>
                </a:r>
                <a14:m>
                  <m:oMath xmlns:m="http://schemas.openxmlformats.org/officeDocument/2006/math">
                    <m:r>
                      <a:rPr lang="en-US" sz="3200" b="1" i="1" smtClean="0">
                        <a:latin typeface="Cambria Math" panose="02040503050406030204" pitchFamily="18" charset="0"/>
                      </a:rPr>
                      <m:t>𝒙</m:t>
                    </m:r>
                  </m:oMath>
                </a14:m>
                <a:endParaRPr lang="en-US" sz="32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691481" y="43577"/>
                <a:ext cx="7772400" cy="1077218"/>
              </a:xfrm>
              <a:prstGeom prst="rect">
                <a:avLst/>
              </a:prstGeom>
              <a:blipFill>
                <a:blip r:embed="rId8"/>
                <a:stretch>
                  <a:fillRect l="-1961" t="-7345" b="-180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438400" y="1959664"/>
                <a:ext cx="4581832" cy="188045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smtClean="0">
                                  <a:latin typeface="Cambria Math" panose="02040503050406030204" pitchFamily="18" charset="0"/>
                                </a:rPr>
                              </m:ctrlPr>
                            </m:mPr>
                            <m:mr>
                              <m:e>
                                <m:r>
                                  <m:rPr>
                                    <m:brk m:alnAt="7"/>
                                  </m:rPr>
                                  <a:rPr lang="en-NZ" sz="4400" b="0" i="1" smtClean="0">
                                    <a:latin typeface="Cambria Math"/>
                                  </a:rPr>
                                  <m:t>1</m:t>
                                </m:r>
                              </m:e>
                              <m:e>
                                <m:r>
                                  <a:rPr lang="en-NZ" sz="4400" b="0" i="1" smtClean="0">
                                    <a:latin typeface="Cambria Math"/>
                                  </a:rPr>
                                  <m:t>3</m:t>
                                </m:r>
                              </m:e>
                            </m:mr>
                            <m:mr>
                              <m:e>
                                <m:r>
                                  <a:rPr lang="en-NZ" sz="4400" b="0" i="1" smtClean="0">
                                    <a:latin typeface="Cambria Math"/>
                                  </a:rPr>
                                  <m:t>4</m:t>
                                </m:r>
                              </m:e>
                              <m:e>
                                <m:r>
                                  <a:rPr lang="en-NZ" sz="4400" b="0" i="1" smtClean="0">
                                    <a:latin typeface="Cambria Math"/>
                                  </a:rPr>
                                  <m:t>0</m:t>
                                </m:r>
                              </m:e>
                            </m:mr>
                            <m:mr>
                              <m:e>
                                <m:r>
                                  <a:rPr lang="en-NZ" sz="4400" b="0" i="1" smtClean="0">
                                    <a:latin typeface="Cambria Math"/>
                                  </a:rPr>
                                  <m:t>2</m:t>
                                </m:r>
                              </m:e>
                              <m:e>
                                <m:r>
                                  <a:rPr lang="en-NZ" sz="4400" b="0" i="1" smtClean="0">
                                    <a:latin typeface="Cambria Math"/>
                                  </a:rPr>
                                  <m:t>1</m:t>
                                </m:r>
                              </m:e>
                            </m:mr>
                          </m:m>
                        </m:e>
                      </m:d>
                      <m:d>
                        <m:dPr>
                          <m:begChr m:val="["/>
                          <m:endChr m:val="]"/>
                          <m:ctrlPr>
                            <a:rPr lang="en-US" sz="4400" i="1" smtClean="0">
                              <a:latin typeface="Cambria Math" panose="02040503050406030204" pitchFamily="18" charset="0"/>
                            </a:rPr>
                          </m:ctrlPr>
                        </m:dPr>
                        <m:e>
                          <m:m>
                            <m:mPr>
                              <m:mcs>
                                <m:mc>
                                  <m:mcPr>
                                    <m:count m:val="1"/>
                                    <m:mcJc m:val="center"/>
                                  </m:mcPr>
                                </m:mc>
                              </m:mcs>
                              <m:ctrlPr>
                                <a:rPr lang="en-US" sz="4400" i="1" smtClean="0">
                                  <a:latin typeface="Cambria Math" panose="02040503050406030204" pitchFamily="18" charset="0"/>
                                </a:rPr>
                              </m:ctrlPr>
                            </m:mPr>
                            <m:mr>
                              <m:e>
                                <m:r>
                                  <m:rPr>
                                    <m:brk m:alnAt="7"/>
                                  </m:rPr>
                                  <a:rPr lang="en-NZ" sz="4400" b="0" i="1" smtClean="0">
                                    <a:latin typeface="Cambria Math"/>
                                  </a:rPr>
                                  <m:t>1</m:t>
                                </m:r>
                              </m:e>
                            </m:mr>
                            <m:mr>
                              <m:e>
                                <m:r>
                                  <a:rPr lang="en-NZ" sz="4400" b="0" i="1" smtClean="0">
                                    <a:latin typeface="Cambria Math"/>
                                  </a:rPr>
                                  <m:t>5</m:t>
                                </m:r>
                              </m:e>
                            </m:mr>
                          </m:m>
                        </m:e>
                      </m:d>
                      <m:r>
                        <a:rPr lang="en-NZ" sz="4400" b="0" i="1" smtClean="0">
                          <a:latin typeface="Cambria Math"/>
                        </a:rPr>
                        <m:t>=</m:t>
                      </m:r>
                      <m:d>
                        <m:dPr>
                          <m:begChr m:val="["/>
                          <m:endChr m:val="]"/>
                          <m:ctrlPr>
                            <a:rPr lang="en-NZ" sz="4400" b="0" i="1" smtClean="0">
                              <a:latin typeface="Cambria Math" panose="02040503050406030204" pitchFamily="18" charset="0"/>
                            </a:rPr>
                          </m:ctrlPr>
                        </m:dPr>
                        <m:e>
                          <m:m>
                            <m:mPr>
                              <m:mcs>
                                <m:mc>
                                  <m:mcPr>
                                    <m:count m:val="1"/>
                                    <m:mcJc m:val="center"/>
                                  </m:mcPr>
                                </m:mc>
                              </m:mcs>
                              <m:ctrlPr>
                                <a:rPr lang="en-NZ" sz="4400" b="0" i="1" smtClean="0">
                                  <a:latin typeface="Cambria Math" panose="02040503050406030204" pitchFamily="18" charset="0"/>
                                </a:rPr>
                              </m:ctrlPr>
                            </m:mPr>
                            <m:mr>
                              <m:e>
                                <m:r>
                                  <m:rPr>
                                    <m:brk m:alnAt="7"/>
                                  </m:rPr>
                                  <a:rPr lang="en-NZ" sz="4400" b="0" i="1" smtClean="0">
                                    <a:solidFill>
                                      <a:srgbClr val="0070C0"/>
                                    </a:solidFill>
                                    <a:latin typeface="Cambria Math"/>
                                  </a:rPr>
                                  <m:t>1</m:t>
                                </m:r>
                                <m:r>
                                  <a:rPr lang="en-NZ" sz="4400" b="0" i="1" smtClean="0">
                                    <a:solidFill>
                                      <a:srgbClr val="0070C0"/>
                                    </a:solidFill>
                                    <a:latin typeface="Cambria Math"/>
                                  </a:rPr>
                                  <m:t>6</m:t>
                                </m:r>
                              </m:e>
                            </m:mr>
                            <m:mr>
                              <m:e>
                                <m:r>
                                  <a:rPr lang="en-NZ" sz="4400" b="0" i="1" smtClean="0">
                                    <a:solidFill>
                                      <a:srgbClr val="00B050"/>
                                    </a:solidFill>
                                    <a:latin typeface="Cambria Math"/>
                                  </a:rPr>
                                  <m:t>4</m:t>
                                </m:r>
                              </m:e>
                            </m:mr>
                            <m:mr>
                              <m:e>
                                <m:r>
                                  <a:rPr lang="en-NZ" sz="4400" b="0" i="1" smtClean="0">
                                    <a:solidFill>
                                      <a:srgbClr val="FF0000"/>
                                    </a:solidFill>
                                    <a:latin typeface="Cambria Math"/>
                                  </a:rPr>
                                  <m:t>7</m:t>
                                </m:r>
                              </m:e>
                            </m:mr>
                          </m:m>
                        </m:e>
                      </m:d>
                    </m:oMath>
                  </m:oMathPara>
                </a14:m>
                <a:endParaRPr lang="en-US" sz="4400" dirty="0"/>
              </a:p>
            </p:txBody>
          </p:sp>
        </mc:Choice>
        <mc:Fallback xmlns="">
          <p:sp>
            <p:nvSpPr>
              <p:cNvPr id="4" name="TextBox 3"/>
              <p:cNvSpPr txBox="1">
                <a:spLocks noRot="1" noChangeAspect="1" noMove="1" noResize="1" noEditPoints="1" noAdjustHandles="1" noChangeArrowheads="1" noChangeShapeType="1" noTextEdit="1"/>
              </p:cNvSpPr>
              <p:nvPr/>
            </p:nvSpPr>
            <p:spPr>
              <a:xfrm>
                <a:off x="2438400" y="1959664"/>
                <a:ext cx="4581832" cy="1880451"/>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200400" y="4191000"/>
                <a:ext cx="31855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0" i="1" smtClean="0">
                          <a:solidFill>
                            <a:srgbClr val="0070C0"/>
                          </a:solidFill>
                          <a:latin typeface="Cambria Math"/>
                        </a:rPr>
                        <m:t>1</m:t>
                      </m:r>
                      <m:r>
                        <a:rPr lang="en-NZ" sz="2800" b="0" i="1" smtClean="0">
                          <a:solidFill>
                            <a:srgbClr val="0070C0"/>
                          </a:solidFill>
                          <a:latin typeface="Cambria Math"/>
                          <a:ea typeface="Cambria Math"/>
                        </a:rPr>
                        <m:t>×1+3×5=16</m:t>
                      </m:r>
                    </m:oMath>
                  </m:oMathPara>
                </a14:m>
                <a:endParaRPr lang="en-US" sz="2800" dirty="0">
                  <a:solidFill>
                    <a:srgbClr val="0070C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00400" y="4191000"/>
                <a:ext cx="3185552" cy="52322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00400" y="4812268"/>
                <a:ext cx="298678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0" i="1" smtClean="0">
                          <a:solidFill>
                            <a:srgbClr val="00B050"/>
                          </a:solidFill>
                          <a:latin typeface="Cambria Math"/>
                        </a:rPr>
                        <m:t>4</m:t>
                      </m:r>
                      <m:r>
                        <a:rPr lang="en-NZ" sz="2800" b="0" i="1" smtClean="0">
                          <a:solidFill>
                            <a:srgbClr val="00B050"/>
                          </a:solidFill>
                          <a:latin typeface="Cambria Math"/>
                          <a:ea typeface="Cambria Math"/>
                        </a:rPr>
                        <m:t>×1+0×5=4</m:t>
                      </m:r>
                    </m:oMath>
                  </m:oMathPara>
                </a14:m>
                <a:endParaRPr lang="en-US" sz="2800" dirty="0">
                  <a:solidFill>
                    <a:srgbClr val="00B05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200400" y="4812268"/>
                <a:ext cx="2986780" cy="523220"/>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200400" y="5410200"/>
                <a:ext cx="298678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0" i="1" smtClean="0">
                          <a:solidFill>
                            <a:srgbClr val="FF0000"/>
                          </a:solidFill>
                          <a:latin typeface="Cambria Math"/>
                        </a:rPr>
                        <m:t>2</m:t>
                      </m:r>
                      <m:r>
                        <a:rPr lang="en-NZ" sz="2800" b="0" i="1" smtClean="0">
                          <a:solidFill>
                            <a:srgbClr val="FF0000"/>
                          </a:solidFill>
                          <a:latin typeface="Cambria Math"/>
                          <a:ea typeface="Cambria Math"/>
                        </a:rPr>
                        <m:t>×1+1×5=7</m:t>
                      </m:r>
                    </m:oMath>
                  </m:oMathPara>
                </a14:m>
                <a:endParaRPr lang="en-US" sz="2800"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200400" y="5410200"/>
                <a:ext cx="2986780" cy="523220"/>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2714383" y="1975580"/>
              <a:ext cx="1492920" cy="675000"/>
            </p14:xfrm>
          </p:contentPart>
        </mc:Choice>
        <mc:Fallback xmlns="">
          <p:pic>
            <p:nvPicPr>
              <p:cNvPr id="11" name="Ink 10"/>
              <p:cNvPicPr/>
              <p:nvPr/>
            </p:nvPicPr>
            <p:blipFill>
              <a:blip r:embed="rId14"/>
              <a:stretch>
                <a:fillRect/>
              </a:stretch>
            </p:blipFill>
            <p:spPr>
              <a:xfrm>
                <a:off x="2707183" y="1968740"/>
                <a:ext cx="150876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p14:cNvContentPartPr/>
              <p14:nvPr/>
            </p14:nvContentPartPr>
            <p14:xfrm>
              <a:off x="2648503" y="2626820"/>
              <a:ext cx="1427400" cy="597960"/>
            </p14:xfrm>
          </p:contentPart>
        </mc:Choice>
        <mc:Fallback xmlns="">
          <p:pic>
            <p:nvPicPr>
              <p:cNvPr id="29" name="Ink 28"/>
              <p:cNvPicPr/>
              <p:nvPr/>
            </p:nvPicPr>
            <p:blipFill>
              <a:blip r:embed="rId17"/>
              <a:stretch>
                <a:fillRect/>
              </a:stretch>
            </p:blipFill>
            <p:spPr>
              <a:xfrm>
                <a:off x="2640943" y="2619260"/>
                <a:ext cx="144396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p14:cNvContentPartPr/>
              <p14:nvPr/>
            </p14:nvContentPartPr>
            <p14:xfrm>
              <a:off x="2668663" y="3305060"/>
              <a:ext cx="1422000" cy="662760"/>
            </p14:xfrm>
          </p:contentPart>
        </mc:Choice>
        <mc:Fallback xmlns="">
          <p:pic>
            <p:nvPicPr>
              <p:cNvPr id="30" name="Ink 29"/>
              <p:cNvPicPr/>
              <p:nvPr/>
            </p:nvPicPr>
            <p:blipFill>
              <a:blip r:embed="rId19"/>
              <a:stretch>
                <a:fillRect/>
              </a:stretch>
            </p:blipFill>
            <p:spPr>
              <a:xfrm>
                <a:off x="2661463" y="3298220"/>
                <a:ext cx="1437480" cy="677520"/>
              </a:xfrm>
              <a:prstGeom prst="rect">
                <a:avLst/>
              </a:prstGeom>
            </p:spPr>
          </p:pic>
        </mc:Fallback>
      </mc:AlternateContent>
      <p:pic>
        <p:nvPicPr>
          <p:cNvPr id="34" name="Picture 33"/>
          <p:cNvPicPr>
            <a:picLocks noChangeAspect="1"/>
          </p:cNvPicPr>
          <p:nvPr>
            <p:custDataLst>
              <p:tags r:id="rId1"/>
            </p:custDataLst>
          </p:nvPr>
        </p:nvPicPr>
        <p:blipFill rotWithShape="1">
          <a:blip r:embed="rId20" cstate="print">
            <a:extLst>
              <a:ext uri="{28A0092B-C50C-407E-A947-70E740481C1C}">
                <a14:useLocalDpi xmlns:a14="http://schemas.microsoft.com/office/drawing/2010/main" val="0"/>
              </a:ext>
            </a:extLst>
          </a:blip>
          <a:srcRect l="74707" t="38291" r="12176" b="35643"/>
          <a:stretch/>
        </p:blipFill>
        <p:spPr>
          <a:xfrm>
            <a:off x="5160065" y="1229139"/>
            <a:ext cx="554935" cy="675861"/>
          </a:xfrm>
          <a:prstGeom prst="rect">
            <a:avLst/>
          </a:prstGeom>
        </p:spPr>
      </p:pic>
      <p:pic>
        <p:nvPicPr>
          <p:cNvPr id="35" name="Picture 34"/>
          <p:cNvPicPr>
            <a:picLocks noChangeAspect="1"/>
          </p:cNvPicPr>
          <p:nvPr>
            <p:custDataLst>
              <p:tags r:id="rId2"/>
            </p:custDataLst>
          </p:nvPr>
        </p:nvPicPr>
        <p:blipFill rotWithShape="1">
          <a:blip r:embed="rId21" cstate="print">
            <a:extLst>
              <a:ext uri="{28A0092B-C50C-407E-A947-70E740481C1C}">
                <a14:useLocalDpi xmlns:a14="http://schemas.microsoft.com/office/drawing/2010/main" val="0"/>
              </a:ext>
            </a:extLst>
          </a:blip>
          <a:srcRect l="46491" t="42163" r="43333" b="41776"/>
          <a:stretch/>
        </p:blipFill>
        <p:spPr>
          <a:xfrm>
            <a:off x="3986323" y="1289919"/>
            <a:ext cx="441960" cy="416428"/>
          </a:xfrm>
          <a:prstGeom prst="rect">
            <a:avLst/>
          </a:prstGeom>
        </p:spPr>
      </p:pic>
      <p:pic>
        <p:nvPicPr>
          <p:cNvPr id="36" name="Picture 35"/>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3200400" y="1238059"/>
            <a:ext cx="280416" cy="390144"/>
          </a:xfrm>
          <a:prstGeom prst="rect">
            <a:avLst/>
          </a:prstGeom>
        </p:spPr>
      </p:pic>
      <p:pic>
        <p:nvPicPr>
          <p:cNvPr id="37" name="Picture 36"/>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4577681" y="1376213"/>
            <a:ext cx="204216" cy="243840"/>
          </a:xfrm>
          <a:prstGeom prst="rect">
            <a:avLst/>
          </a:prstGeom>
        </p:spPr>
      </p:pic>
      <p:pic>
        <p:nvPicPr>
          <p:cNvPr id="38" name="Picture 37"/>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6172200" y="1447800"/>
            <a:ext cx="192024" cy="349504"/>
          </a:xfrm>
          <a:prstGeom prst="rect">
            <a:avLst/>
          </a:prstGeom>
        </p:spPr>
      </p:pic>
      <p:sp>
        <p:nvSpPr>
          <p:cNvPr id="39" name="TextBox 38"/>
          <p:cNvSpPr txBox="1"/>
          <p:nvPr/>
        </p:nvSpPr>
        <p:spPr>
          <a:xfrm>
            <a:off x="5681" y="6211668"/>
            <a:ext cx="9144000" cy="646331"/>
          </a:xfrm>
          <a:prstGeom prst="rect">
            <a:avLst/>
          </a:prstGeom>
          <a:noFill/>
        </p:spPr>
        <p:txBody>
          <a:bodyPr wrap="square" rtlCol="0">
            <a:spAutoFit/>
          </a:bodyPr>
          <a:lstStyle/>
          <a:p>
            <a:pPr algn="ctr"/>
            <a:r>
              <a:rPr lang="en-NZ" dirty="0"/>
              <a:t>Notice: The number of columns in matrix A must coincide with the number of rows in vector x in order to carry out the product</a:t>
            </a:r>
            <a:endParaRPr lang="en-US" dirty="0"/>
          </a:p>
        </p:txBody>
      </p:sp>
      <p:sp>
        <p:nvSpPr>
          <p:cNvPr id="2" name="Freeform 1"/>
          <p:cNvSpPr/>
          <p:nvPr/>
        </p:nvSpPr>
        <p:spPr>
          <a:xfrm>
            <a:off x="4375150" y="2216150"/>
            <a:ext cx="577850" cy="1498600"/>
          </a:xfrm>
          <a:custGeom>
            <a:avLst/>
            <a:gdLst>
              <a:gd name="connsiteX0" fmla="*/ 184150 w 577850"/>
              <a:gd name="connsiteY0" fmla="*/ 76200 h 1498600"/>
              <a:gd name="connsiteX1" fmla="*/ 146050 w 577850"/>
              <a:gd name="connsiteY1" fmla="*/ 69850 h 1498600"/>
              <a:gd name="connsiteX2" fmla="*/ 107950 w 577850"/>
              <a:gd name="connsiteY2" fmla="*/ 101600 h 1498600"/>
              <a:gd name="connsiteX3" fmla="*/ 69850 w 577850"/>
              <a:gd name="connsiteY3" fmla="*/ 152400 h 1498600"/>
              <a:gd name="connsiteX4" fmla="*/ 57150 w 577850"/>
              <a:gd name="connsiteY4" fmla="*/ 203200 h 1498600"/>
              <a:gd name="connsiteX5" fmla="*/ 50800 w 577850"/>
              <a:gd name="connsiteY5" fmla="*/ 241300 h 1498600"/>
              <a:gd name="connsiteX6" fmla="*/ 44450 w 577850"/>
              <a:gd name="connsiteY6" fmla="*/ 260350 h 1498600"/>
              <a:gd name="connsiteX7" fmla="*/ 38100 w 577850"/>
              <a:gd name="connsiteY7" fmla="*/ 292100 h 1498600"/>
              <a:gd name="connsiteX8" fmla="*/ 31750 w 577850"/>
              <a:gd name="connsiteY8" fmla="*/ 577850 h 1498600"/>
              <a:gd name="connsiteX9" fmla="*/ 25400 w 577850"/>
              <a:gd name="connsiteY9" fmla="*/ 609600 h 1498600"/>
              <a:gd name="connsiteX10" fmla="*/ 19050 w 577850"/>
              <a:gd name="connsiteY10" fmla="*/ 685800 h 1498600"/>
              <a:gd name="connsiteX11" fmla="*/ 12700 w 577850"/>
              <a:gd name="connsiteY11" fmla="*/ 838200 h 1498600"/>
              <a:gd name="connsiteX12" fmla="*/ 0 w 577850"/>
              <a:gd name="connsiteY12" fmla="*/ 946150 h 1498600"/>
              <a:gd name="connsiteX13" fmla="*/ 6350 w 577850"/>
              <a:gd name="connsiteY13" fmla="*/ 1200150 h 1498600"/>
              <a:gd name="connsiteX14" fmla="*/ 25400 w 577850"/>
              <a:gd name="connsiteY14" fmla="*/ 1289050 h 1498600"/>
              <a:gd name="connsiteX15" fmla="*/ 31750 w 577850"/>
              <a:gd name="connsiteY15" fmla="*/ 1308100 h 1498600"/>
              <a:gd name="connsiteX16" fmla="*/ 38100 w 577850"/>
              <a:gd name="connsiteY16" fmla="*/ 1339850 h 1498600"/>
              <a:gd name="connsiteX17" fmla="*/ 63500 w 577850"/>
              <a:gd name="connsiteY17" fmla="*/ 1403350 h 1498600"/>
              <a:gd name="connsiteX18" fmla="*/ 82550 w 577850"/>
              <a:gd name="connsiteY18" fmla="*/ 1422400 h 1498600"/>
              <a:gd name="connsiteX19" fmla="*/ 101600 w 577850"/>
              <a:gd name="connsiteY19" fmla="*/ 1454150 h 1498600"/>
              <a:gd name="connsiteX20" fmla="*/ 127000 w 577850"/>
              <a:gd name="connsiteY20" fmla="*/ 1473200 h 1498600"/>
              <a:gd name="connsiteX21" fmla="*/ 171450 w 577850"/>
              <a:gd name="connsiteY21" fmla="*/ 1498600 h 1498600"/>
              <a:gd name="connsiteX22" fmla="*/ 266700 w 577850"/>
              <a:gd name="connsiteY22" fmla="*/ 1492250 h 1498600"/>
              <a:gd name="connsiteX23" fmla="*/ 342900 w 577850"/>
              <a:gd name="connsiteY23" fmla="*/ 1479550 h 1498600"/>
              <a:gd name="connsiteX24" fmla="*/ 412750 w 577850"/>
              <a:gd name="connsiteY24" fmla="*/ 1441450 h 1498600"/>
              <a:gd name="connsiteX25" fmla="*/ 457200 w 577850"/>
              <a:gd name="connsiteY25" fmla="*/ 1403350 h 1498600"/>
              <a:gd name="connsiteX26" fmla="*/ 482600 w 577850"/>
              <a:gd name="connsiteY26" fmla="*/ 1365250 h 1498600"/>
              <a:gd name="connsiteX27" fmla="*/ 495300 w 577850"/>
              <a:gd name="connsiteY27" fmla="*/ 1346200 h 1498600"/>
              <a:gd name="connsiteX28" fmla="*/ 501650 w 577850"/>
              <a:gd name="connsiteY28" fmla="*/ 1327150 h 1498600"/>
              <a:gd name="connsiteX29" fmla="*/ 514350 w 577850"/>
              <a:gd name="connsiteY29" fmla="*/ 1276350 h 1498600"/>
              <a:gd name="connsiteX30" fmla="*/ 527050 w 577850"/>
              <a:gd name="connsiteY30" fmla="*/ 1250950 h 1498600"/>
              <a:gd name="connsiteX31" fmla="*/ 533400 w 577850"/>
              <a:gd name="connsiteY31" fmla="*/ 1219200 h 1498600"/>
              <a:gd name="connsiteX32" fmla="*/ 546100 w 577850"/>
              <a:gd name="connsiteY32" fmla="*/ 1136650 h 1498600"/>
              <a:gd name="connsiteX33" fmla="*/ 552450 w 577850"/>
              <a:gd name="connsiteY33" fmla="*/ 1111250 h 1498600"/>
              <a:gd name="connsiteX34" fmla="*/ 558800 w 577850"/>
              <a:gd name="connsiteY34" fmla="*/ 660400 h 1498600"/>
              <a:gd name="connsiteX35" fmla="*/ 565150 w 577850"/>
              <a:gd name="connsiteY35" fmla="*/ 527050 h 1498600"/>
              <a:gd name="connsiteX36" fmla="*/ 577850 w 577850"/>
              <a:gd name="connsiteY36" fmla="*/ 463550 h 1498600"/>
              <a:gd name="connsiteX37" fmla="*/ 571500 w 577850"/>
              <a:gd name="connsiteY37" fmla="*/ 152400 h 1498600"/>
              <a:gd name="connsiteX38" fmla="*/ 539750 w 577850"/>
              <a:gd name="connsiteY38" fmla="*/ 95250 h 1498600"/>
              <a:gd name="connsiteX39" fmla="*/ 527050 w 577850"/>
              <a:gd name="connsiteY39" fmla="*/ 76200 h 1498600"/>
              <a:gd name="connsiteX40" fmla="*/ 501650 w 577850"/>
              <a:gd name="connsiteY40" fmla="*/ 57150 h 1498600"/>
              <a:gd name="connsiteX41" fmla="*/ 463550 w 577850"/>
              <a:gd name="connsiteY41" fmla="*/ 31750 h 1498600"/>
              <a:gd name="connsiteX42" fmla="*/ 400050 w 577850"/>
              <a:gd name="connsiteY42" fmla="*/ 12700 h 1498600"/>
              <a:gd name="connsiteX43" fmla="*/ 355600 w 577850"/>
              <a:gd name="connsiteY43" fmla="*/ 6350 h 1498600"/>
              <a:gd name="connsiteX44" fmla="*/ 323850 w 577850"/>
              <a:gd name="connsiteY44" fmla="*/ 0 h 1498600"/>
              <a:gd name="connsiteX45" fmla="*/ 266700 w 577850"/>
              <a:gd name="connsiteY45" fmla="*/ 6350 h 1498600"/>
              <a:gd name="connsiteX46" fmla="*/ 228600 w 577850"/>
              <a:gd name="connsiteY46" fmla="*/ 25400 h 1498600"/>
              <a:gd name="connsiteX47" fmla="*/ 209550 w 577850"/>
              <a:gd name="connsiteY47" fmla="*/ 31750 h 1498600"/>
              <a:gd name="connsiteX48" fmla="*/ 190500 w 577850"/>
              <a:gd name="connsiteY48" fmla="*/ 44450 h 1498600"/>
              <a:gd name="connsiteX49" fmla="*/ 171450 w 577850"/>
              <a:gd name="connsiteY49" fmla="*/ 63500 h 1498600"/>
              <a:gd name="connsiteX50" fmla="*/ 120650 w 577850"/>
              <a:gd name="connsiteY50" fmla="*/ 8890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7850" h="1498600">
                <a:moveTo>
                  <a:pt x="184150" y="76200"/>
                </a:moveTo>
                <a:cubicBezTo>
                  <a:pt x="171450" y="74083"/>
                  <a:pt x="158846" y="68428"/>
                  <a:pt x="146050" y="69850"/>
                </a:cubicBezTo>
                <a:cubicBezTo>
                  <a:pt x="136944" y="70862"/>
                  <a:pt x="111903" y="96769"/>
                  <a:pt x="107950" y="101600"/>
                </a:cubicBezTo>
                <a:cubicBezTo>
                  <a:pt x="94546" y="117982"/>
                  <a:pt x="69850" y="152400"/>
                  <a:pt x="69850" y="152400"/>
                </a:cubicBezTo>
                <a:cubicBezTo>
                  <a:pt x="65617" y="169333"/>
                  <a:pt x="60019" y="185983"/>
                  <a:pt x="57150" y="203200"/>
                </a:cubicBezTo>
                <a:cubicBezTo>
                  <a:pt x="55033" y="215900"/>
                  <a:pt x="53593" y="228731"/>
                  <a:pt x="50800" y="241300"/>
                </a:cubicBezTo>
                <a:cubicBezTo>
                  <a:pt x="49348" y="247834"/>
                  <a:pt x="46073" y="253856"/>
                  <a:pt x="44450" y="260350"/>
                </a:cubicBezTo>
                <a:cubicBezTo>
                  <a:pt x="41832" y="270821"/>
                  <a:pt x="40217" y="281517"/>
                  <a:pt x="38100" y="292100"/>
                </a:cubicBezTo>
                <a:cubicBezTo>
                  <a:pt x="35983" y="387350"/>
                  <a:pt x="35558" y="482653"/>
                  <a:pt x="31750" y="577850"/>
                </a:cubicBezTo>
                <a:cubicBezTo>
                  <a:pt x="31319" y="588634"/>
                  <a:pt x="26661" y="598881"/>
                  <a:pt x="25400" y="609600"/>
                </a:cubicBezTo>
                <a:cubicBezTo>
                  <a:pt x="22422" y="634913"/>
                  <a:pt x="20464" y="660351"/>
                  <a:pt x="19050" y="685800"/>
                </a:cubicBezTo>
                <a:cubicBezTo>
                  <a:pt x="16230" y="736566"/>
                  <a:pt x="15776" y="787449"/>
                  <a:pt x="12700" y="838200"/>
                </a:cubicBezTo>
                <a:cubicBezTo>
                  <a:pt x="11731" y="854185"/>
                  <a:pt x="2258" y="928082"/>
                  <a:pt x="0" y="946150"/>
                </a:cubicBezTo>
                <a:cubicBezTo>
                  <a:pt x="2117" y="1030817"/>
                  <a:pt x="1278" y="1115609"/>
                  <a:pt x="6350" y="1200150"/>
                </a:cubicBezTo>
                <a:cubicBezTo>
                  <a:pt x="6904" y="1209378"/>
                  <a:pt x="19417" y="1268111"/>
                  <a:pt x="25400" y="1289050"/>
                </a:cubicBezTo>
                <a:cubicBezTo>
                  <a:pt x="27239" y="1295486"/>
                  <a:pt x="30127" y="1301606"/>
                  <a:pt x="31750" y="1308100"/>
                </a:cubicBezTo>
                <a:cubicBezTo>
                  <a:pt x="34368" y="1318571"/>
                  <a:pt x="34687" y="1329611"/>
                  <a:pt x="38100" y="1339850"/>
                </a:cubicBezTo>
                <a:cubicBezTo>
                  <a:pt x="45309" y="1361477"/>
                  <a:pt x="47380" y="1387230"/>
                  <a:pt x="63500" y="1403350"/>
                </a:cubicBezTo>
                <a:cubicBezTo>
                  <a:pt x="69850" y="1409700"/>
                  <a:pt x="77162" y="1415216"/>
                  <a:pt x="82550" y="1422400"/>
                </a:cubicBezTo>
                <a:cubicBezTo>
                  <a:pt x="89955" y="1432274"/>
                  <a:pt x="93473" y="1444862"/>
                  <a:pt x="101600" y="1454150"/>
                </a:cubicBezTo>
                <a:cubicBezTo>
                  <a:pt x="108569" y="1462115"/>
                  <a:pt x="118388" y="1467049"/>
                  <a:pt x="127000" y="1473200"/>
                </a:cubicBezTo>
                <a:cubicBezTo>
                  <a:pt x="147943" y="1488159"/>
                  <a:pt x="146646" y="1486198"/>
                  <a:pt x="171450" y="1498600"/>
                </a:cubicBezTo>
                <a:cubicBezTo>
                  <a:pt x="203200" y="1496483"/>
                  <a:pt x="235010" y="1495131"/>
                  <a:pt x="266700" y="1492250"/>
                </a:cubicBezTo>
                <a:cubicBezTo>
                  <a:pt x="295580" y="1489625"/>
                  <a:pt x="315406" y="1485049"/>
                  <a:pt x="342900" y="1479550"/>
                </a:cubicBezTo>
                <a:cubicBezTo>
                  <a:pt x="381341" y="1460330"/>
                  <a:pt x="385681" y="1460785"/>
                  <a:pt x="412750" y="1441450"/>
                </a:cubicBezTo>
                <a:cubicBezTo>
                  <a:pt x="427663" y="1430798"/>
                  <a:pt x="445661" y="1418186"/>
                  <a:pt x="457200" y="1403350"/>
                </a:cubicBezTo>
                <a:cubicBezTo>
                  <a:pt x="466571" y="1391302"/>
                  <a:pt x="474133" y="1377950"/>
                  <a:pt x="482600" y="1365250"/>
                </a:cubicBezTo>
                <a:cubicBezTo>
                  <a:pt x="486833" y="1358900"/>
                  <a:pt x="492887" y="1353440"/>
                  <a:pt x="495300" y="1346200"/>
                </a:cubicBezTo>
                <a:cubicBezTo>
                  <a:pt x="497417" y="1339850"/>
                  <a:pt x="499889" y="1333608"/>
                  <a:pt x="501650" y="1327150"/>
                </a:cubicBezTo>
                <a:cubicBezTo>
                  <a:pt x="506243" y="1310311"/>
                  <a:pt x="506544" y="1291962"/>
                  <a:pt x="514350" y="1276350"/>
                </a:cubicBezTo>
                <a:lnTo>
                  <a:pt x="527050" y="1250950"/>
                </a:lnTo>
                <a:cubicBezTo>
                  <a:pt x="529167" y="1240367"/>
                  <a:pt x="531626" y="1229846"/>
                  <a:pt x="533400" y="1219200"/>
                </a:cubicBezTo>
                <a:cubicBezTo>
                  <a:pt x="539500" y="1182603"/>
                  <a:pt x="539071" y="1171794"/>
                  <a:pt x="546100" y="1136650"/>
                </a:cubicBezTo>
                <a:cubicBezTo>
                  <a:pt x="547812" y="1128092"/>
                  <a:pt x="550333" y="1119717"/>
                  <a:pt x="552450" y="1111250"/>
                </a:cubicBezTo>
                <a:cubicBezTo>
                  <a:pt x="554567" y="960967"/>
                  <a:pt x="555533" y="810663"/>
                  <a:pt x="558800" y="660400"/>
                </a:cubicBezTo>
                <a:cubicBezTo>
                  <a:pt x="559767" y="615910"/>
                  <a:pt x="560864" y="571343"/>
                  <a:pt x="565150" y="527050"/>
                </a:cubicBezTo>
                <a:cubicBezTo>
                  <a:pt x="567229" y="505565"/>
                  <a:pt x="577850" y="463550"/>
                  <a:pt x="577850" y="463550"/>
                </a:cubicBezTo>
                <a:cubicBezTo>
                  <a:pt x="575733" y="359833"/>
                  <a:pt x="577150" y="255984"/>
                  <a:pt x="571500" y="152400"/>
                </a:cubicBezTo>
                <a:cubicBezTo>
                  <a:pt x="569371" y="113372"/>
                  <a:pt x="559270" y="118674"/>
                  <a:pt x="539750" y="95250"/>
                </a:cubicBezTo>
                <a:cubicBezTo>
                  <a:pt x="534864" y="89387"/>
                  <a:pt x="532446" y="81596"/>
                  <a:pt x="527050" y="76200"/>
                </a:cubicBezTo>
                <a:cubicBezTo>
                  <a:pt x="519566" y="68716"/>
                  <a:pt x="510320" y="63219"/>
                  <a:pt x="501650" y="57150"/>
                </a:cubicBezTo>
                <a:cubicBezTo>
                  <a:pt x="489146" y="48397"/>
                  <a:pt x="478030" y="36577"/>
                  <a:pt x="463550" y="31750"/>
                </a:cubicBezTo>
                <a:cubicBezTo>
                  <a:pt x="443668" y="25123"/>
                  <a:pt x="421163" y="16539"/>
                  <a:pt x="400050" y="12700"/>
                </a:cubicBezTo>
                <a:cubicBezTo>
                  <a:pt x="385324" y="10023"/>
                  <a:pt x="370363" y="8811"/>
                  <a:pt x="355600" y="6350"/>
                </a:cubicBezTo>
                <a:cubicBezTo>
                  <a:pt x="344954" y="4576"/>
                  <a:pt x="334433" y="2117"/>
                  <a:pt x="323850" y="0"/>
                </a:cubicBezTo>
                <a:cubicBezTo>
                  <a:pt x="304800" y="2117"/>
                  <a:pt x="285606" y="3199"/>
                  <a:pt x="266700" y="6350"/>
                </a:cubicBezTo>
                <a:cubicBezTo>
                  <a:pt x="242759" y="10340"/>
                  <a:pt x="250541" y="14429"/>
                  <a:pt x="228600" y="25400"/>
                </a:cubicBezTo>
                <a:cubicBezTo>
                  <a:pt x="222613" y="28393"/>
                  <a:pt x="215537" y="28757"/>
                  <a:pt x="209550" y="31750"/>
                </a:cubicBezTo>
                <a:cubicBezTo>
                  <a:pt x="202724" y="35163"/>
                  <a:pt x="196363" y="39564"/>
                  <a:pt x="190500" y="44450"/>
                </a:cubicBezTo>
                <a:cubicBezTo>
                  <a:pt x="183601" y="50199"/>
                  <a:pt x="179300" y="59139"/>
                  <a:pt x="171450" y="63500"/>
                </a:cubicBezTo>
                <a:cubicBezTo>
                  <a:pt x="105781" y="99983"/>
                  <a:pt x="152605" y="56945"/>
                  <a:pt x="120650" y="8890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4413250" y="2133600"/>
            <a:ext cx="553804" cy="1625600"/>
          </a:xfrm>
          <a:custGeom>
            <a:avLst/>
            <a:gdLst>
              <a:gd name="connsiteX0" fmla="*/ 120650 w 553804"/>
              <a:gd name="connsiteY0" fmla="*/ 95250 h 1625600"/>
              <a:gd name="connsiteX1" fmla="*/ 82550 w 553804"/>
              <a:gd name="connsiteY1" fmla="*/ 127000 h 1625600"/>
              <a:gd name="connsiteX2" fmla="*/ 69850 w 553804"/>
              <a:gd name="connsiteY2" fmla="*/ 158750 h 1625600"/>
              <a:gd name="connsiteX3" fmla="*/ 57150 w 553804"/>
              <a:gd name="connsiteY3" fmla="*/ 184150 h 1625600"/>
              <a:gd name="connsiteX4" fmla="*/ 44450 w 553804"/>
              <a:gd name="connsiteY4" fmla="*/ 222250 h 1625600"/>
              <a:gd name="connsiteX5" fmla="*/ 31750 w 553804"/>
              <a:gd name="connsiteY5" fmla="*/ 260350 h 1625600"/>
              <a:gd name="connsiteX6" fmla="*/ 25400 w 553804"/>
              <a:gd name="connsiteY6" fmla="*/ 279400 h 1625600"/>
              <a:gd name="connsiteX7" fmla="*/ 19050 w 553804"/>
              <a:gd name="connsiteY7" fmla="*/ 298450 h 1625600"/>
              <a:gd name="connsiteX8" fmla="*/ 12700 w 553804"/>
              <a:gd name="connsiteY8" fmla="*/ 323850 h 1625600"/>
              <a:gd name="connsiteX9" fmla="*/ 0 w 553804"/>
              <a:gd name="connsiteY9" fmla="*/ 361950 h 1625600"/>
              <a:gd name="connsiteX10" fmla="*/ 6350 w 553804"/>
              <a:gd name="connsiteY10" fmla="*/ 438150 h 1625600"/>
              <a:gd name="connsiteX11" fmla="*/ 12700 w 553804"/>
              <a:gd name="connsiteY11" fmla="*/ 457200 h 1625600"/>
              <a:gd name="connsiteX12" fmla="*/ 19050 w 553804"/>
              <a:gd name="connsiteY12" fmla="*/ 482600 h 1625600"/>
              <a:gd name="connsiteX13" fmla="*/ 31750 w 553804"/>
              <a:gd name="connsiteY13" fmla="*/ 577850 h 1625600"/>
              <a:gd name="connsiteX14" fmla="*/ 25400 w 553804"/>
              <a:gd name="connsiteY14" fmla="*/ 1009650 h 1625600"/>
              <a:gd name="connsiteX15" fmla="*/ 12700 w 553804"/>
              <a:gd name="connsiteY15" fmla="*/ 1047750 h 1625600"/>
              <a:gd name="connsiteX16" fmla="*/ 6350 w 553804"/>
              <a:gd name="connsiteY16" fmla="*/ 1085850 h 1625600"/>
              <a:gd name="connsiteX17" fmla="*/ 12700 w 553804"/>
              <a:gd name="connsiteY17" fmla="*/ 1244600 h 1625600"/>
              <a:gd name="connsiteX18" fmla="*/ 19050 w 553804"/>
              <a:gd name="connsiteY18" fmla="*/ 1263650 h 1625600"/>
              <a:gd name="connsiteX19" fmla="*/ 25400 w 553804"/>
              <a:gd name="connsiteY19" fmla="*/ 1295400 h 1625600"/>
              <a:gd name="connsiteX20" fmla="*/ 38100 w 553804"/>
              <a:gd name="connsiteY20" fmla="*/ 1485900 h 1625600"/>
              <a:gd name="connsiteX21" fmla="*/ 50800 w 553804"/>
              <a:gd name="connsiteY21" fmla="*/ 1511300 h 1625600"/>
              <a:gd name="connsiteX22" fmla="*/ 63500 w 553804"/>
              <a:gd name="connsiteY22" fmla="*/ 1530350 h 1625600"/>
              <a:gd name="connsiteX23" fmla="*/ 95250 w 553804"/>
              <a:gd name="connsiteY23" fmla="*/ 1581150 h 1625600"/>
              <a:gd name="connsiteX24" fmla="*/ 127000 w 553804"/>
              <a:gd name="connsiteY24" fmla="*/ 1619250 h 1625600"/>
              <a:gd name="connsiteX25" fmla="*/ 146050 w 553804"/>
              <a:gd name="connsiteY25" fmla="*/ 1625600 h 1625600"/>
              <a:gd name="connsiteX26" fmla="*/ 203200 w 553804"/>
              <a:gd name="connsiteY26" fmla="*/ 1619250 h 1625600"/>
              <a:gd name="connsiteX27" fmla="*/ 222250 w 553804"/>
              <a:gd name="connsiteY27" fmla="*/ 1606550 h 1625600"/>
              <a:gd name="connsiteX28" fmla="*/ 241300 w 553804"/>
              <a:gd name="connsiteY28" fmla="*/ 1600200 h 1625600"/>
              <a:gd name="connsiteX29" fmla="*/ 266700 w 553804"/>
              <a:gd name="connsiteY29" fmla="*/ 1562100 h 1625600"/>
              <a:gd name="connsiteX30" fmla="*/ 273050 w 553804"/>
              <a:gd name="connsiteY30" fmla="*/ 1543050 h 1625600"/>
              <a:gd name="connsiteX31" fmla="*/ 298450 w 553804"/>
              <a:gd name="connsiteY31" fmla="*/ 1517650 h 1625600"/>
              <a:gd name="connsiteX32" fmla="*/ 317500 w 553804"/>
              <a:gd name="connsiteY32" fmla="*/ 1479550 h 1625600"/>
              <a:gd name="connsiteX33" fmla="*/ 323850 w 553804"/>
              <a:gd name="connsiteY33" fmla="*/ 1460500 h 1625600"/>
              <a:gd name="connsiteX34" fmla="*/ 355600 w 553804"/>
              <a:gd name="connsiteY34" fmla="*/ 1422400 h 1625600"/>
              <a:gd name="connsiteX35" fmla="*/ 374650 w 553804"/>
              <a:gd name="connsiteY35" fmla="*/ 1409700 h 1625600"/>
              <a:gd name="connsiteX36" fmla="*/ 381000 w 553804"/>
              <a:gd name="connsiteY36" fmla="*/ 1390650 h 1625600"/>
              <a:gd name="connsiteX37" fmla="*/ 400050 w 553804"/>
              <a:gd name="connsiteY37" fmla="*/ 1371600 h 1625600"/>
              <a:gd name="connsiteX38" fmla="*/ 419100 w 553804"/>
              <a:gd name="connsiteY38" fmla="*/ 1346200 h 1625600"/>
              <a:gd name="connsiteX39" fmla="*/ 438150 w 553804"/>
              <a:gd name="connsiteY39" fmla="*/ 1327150 h 1625600"/>
              <a:gd name="connsiteX40" fmla="*/ 463550 w 553804"/>
              <a:gd name="connsiteY40" fmla="*/ 1289050 h 1625600"/>
              <a:gd name="connsiteX41" fmla="*/ 482600 w 553804"/>
              <a:gd name="connsiteY41" fmla="*/ 1225550 h 1625600"/>
              <a:gd name="connsiteX42" fmla="*/ 488950 w 553804"/>
              <a:gd name="connsiteY42" fmla="*/ 1206500 h 1625600"/>
              <a:gd name="connsiteX43" fmla="*/ 495300 w 553804"/>
              <a:gd name="connsiteY43" fmla="*/ 1174750 h 1625600"/>
              <a:gd name="connsiteX44" fmla="*/ 501650 w 553804"/>
              <a:gd name="connsiteY44" fmla="*/ 1117600 h 1625600"/>
              <a:gd name="connsiteX45" fmla="*/ 508000 w 553804"/>
              <a:gd name="connsiteY45" fmla="*/ 1066800 h 1625600"/>
              <a:gd name="connsiteX46" fmla="*/ 520700 w 553804"/>
              <a:gd name="connsiteY46" fmla="*/ 1003300 h 1625600"/>
              <a:gd name="connsiteX47" fmla="*/ 533400 w 553804"/>
              <a:gd name="connsiteY47" fmla="*/ 927100 h 1625600"/>
              <a:gd name="connsiteX48" fmla="*/ 539750 w 553804"/>
              <a:gd name="connsiteY48" fmla="*/ 901700 h 1625600"/>
              <a:gd name="connsiteX49" fmla="*/ 552450 w 553804"/>
              <a:gd name="connsiteY49" fmla="*/ 800100 h 1625600"/>
              <a:gd name="connsiteX50" fmla="*/ 539750 w 553804"/>
              <a:gd name="connsiteY50" fmla="*/ 450850 h 1625600"/>
              <a:gd name="connsiteX51" fmla="*/ 533400 w 553804"/>
              <a:gd name="connsiteY51" fmla="*/ 425450 h 1625600"/>
              <a:gd name="connsiteX52" fmla="*/ 527050 w 553804"/>
              <a:gd name="connsiteY52" fmla="*/ 222250 h 1625600"/>
              <a:gd name="connsiteX53" fmla="*/ 520700 w 553804"/>
              <a:gd name="connsiteY53" fmla="*/ 203200 h 1625600"/>
              <a:gd name="connsiteX54" fmla="*/ 469900 w 553804"/>
              <a:gd name="connsiteY54" fmla="*/ 158750 h 1625600"/>
              <a:gd name="connsiteX55" fmla="*/ 450850 w 553804"/>
              <a:gd name="connsiteY55" fmla="*/ 146050 h 1625600"/>
              <a:gd name="connsiteX56" fmla="*/ 431800 w 553804"/>
              <a:gd name="connsiteY56" fmla="*/ 133350 h 1625600"/>
              <a:gd name="connsiteX57" fmla="*/ 406400 w 553804"/>
              <a:gd name="connsiteY57" fmla="*/ 114300 h 1625600"/>
              <a:gd name="connsiteX58" fmla="*/ 374650 w 553804"/>
              <a:gd name="connsiteY58" fmla="*/ 76200 h 1625600"/>
              <a:gd name="connsiteX59" fmla="*/ 311150 w 553804"/>
              <a:gd name="connsiteY59" fmla="*/ 31750 h 1625600"/>
              <a:gd name="connsiteX60" fmla="*/ 292100 w 553804"/>
              <a:gd name="connsiteY60" fmla="*/ 19050 h 1625600"/>
              <a:gd name="connsiteX61" fmla="*/ 254000 w 553804"/>
              <a:gd name="connsiteY61" fmla="*/ 0 h 1625600"/>
              <a:gd name="connsiteX62" fmla="*/ 171450 w 553804"/>
              <a:gd name="connsiteY62" fmla="*/ 12700 h 1625600"/>
              <a:gd name="connsiteX63" fmla="*/ 152400 w 553804"/>
              <a:gd name="connsiteY63" fmla="*/ 25400 h 1625600"/>
              <a:gd name="connsiteX64" fmla="*/ 127000 w 553804"/>
              <a:gd name="connsiteY64" fmla="*/ 63500 h 1625600"/>
              <a:gd name="connsiteX65" fmla="*/ 114300 w 553804"/>
              <a:gd name="connsiteY65" fmla="*/ 82550 h 1625600"/>
              <a:gd name="connsiteX66" fmla="*/ 95250 w 553804"/>
              <a:gd name="connsiteY66" fmla="*/ 101600 h 1625600"/>
              <a:gd name="connsiteX67" fmla="*/ 82550 w 553804"/>
              <a:gd name="connsiteY67" fmla="*/ 120650 h 1625600"/>
              <a:gd name="connsiteX68" fmla="*/ 69850 w 553804"/>
              <a:gd name="connsiteY68" fmla="*/ 1524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53804" h="1625600">
                <a:moveTo>
                  <a:pt x="120650" y="95250"/>
                </a:moveTo>
                <a:cubicBezTo>
                  <a:pt x="107950" y="105833"/>
                  <a:pt x="92877" y="114091"/>
                  <a:pt x="82550" y="127000"/>
                </a:cubicBezTo>
                <a:cubicBezTo>
                  <a:pt x="75429" y="135901"/>
                  <a:pt x="74479" y="148334"/>
                  <a:pt x="69850" y="158750"/>
                </a:cubicBezTo>
                <a:cubicBezTo>
                  <a:pt x="66005" y="167400"/>
                  <a:pt x="60666" y="175361"/>
                  <a:pt x="57150" y="184150"/>
                </a:cubicBezTo>
                <a:cubicBezTo>
                  <a:pt x="52178" y="196579"/>
                  <a:pt x="48683" y="209550"/>
                  <a:pt x="44450" y="222250"/>
                </a:cubicBezTo>
                <a:lnTo>
                  <a:pt x="31750" y="260350"/>
                </a:lnTo>
                <a:lnTo>
                  <a:pt x="25400" y="279400"/>
                </a:lnTo>
                <a:cubicBezTo>
                  <a:pt x="23283" y="285750"/>
                  <a:pt x="20673" y="291956"/>
                  <a:pt x="19050" y="298450"/>
                </a:cubicBezTo>
                <a:cubicBezTo>
                  <a:pt x="16933" y="306917"/>
                  <a:pt x="15208" y="315491"/>
                  <a:pt x="12700" y="323850"/>
                </a:cubicBezTo>
                <a:cubicBezTo>
                  <a:pt x="8853" y="336672"/>
                  <a:pt x="0" y="361950"/>
                  <a:pt x="0" y="361950"/>
                </a:cubicBezTo>
                <a:cubicBezTo>
                  <a:pt x="2117" y="387350"/>
                  <a:pt x="2981" y="412886"/>
                  <a:pt x="6350" y="438150"/>
                </a:cubicBezTo>
                <a:cubicBezTo>
                  <a:pt x="7235" y="444785"/>
                  <a:pt x="10861" y="450764"/>
                  <a:pt x="12700" y="457200"/>
                </a:cubicBezTo>
                <a:cubicBezTo>
                  <a:pt x="15098" y="465591"/>
                  <a:pt x="17489" y="474014"/>
                  <a:pt x="19050" y="482600"/>
                </a:cubicBezTo>
                <a:cubicBezTo>
                  <a:pt x="22555" y="501879"/>
                  <a:pt x="29539" y="560159"/>
                  <a:pt x="31750" y="577850"/>
                </a:cubicBezTo>
                <a:cubicBezTo>
                  <a:pt x="29633" y="721783"/>
                  <a:pt x="31231" y="865819"/>
                  <a:pt x="25400" y="1009650"/>
                </a:cubicBezTo>
                <a:cubicBezTo>
                  <a:pt x="24858" y="1023026"/>
                  <a:pt x="14901" y="1034545"/>
                  <a:pt x="12700" y="1047750"/>
                </a:cubicBezTo>
                <a:lnTo>
                  <a:pt x="6350" y="1085850"/>
                </a:lnTo>
                <a:cubicBezTo>
                  <a:pt x="8467" y="1138767"/>
                  <a:pt x="8927" y="1191776"/>
                  <a:pt x="12700" y="1244600"/>
                </a:cubicBezTo>
                <a:cubicBezTo>
                  <a:pt x="13177" y="1251276"/>
                  <a:pt x="17427" y="1257156"/>
                  <a:pt x="19050" y="1263650"/>
                </a:cubicBezTo>
                <a:cubicBezTo>
                  <a:pt x="21668" y="1274121"/>
                  <a:pt x="23283" y="1284817"/>
                  <a:pt x="25400" y="1295400"/>
                </a:cubicBezTo>
                <a:cubicBezTo>
                  <a:pt x="26355" y="1321192"/>
                  <a:pt x="14326" y="1430426"/>
                  <a:pt x="38100" y="1485900"/>
                </a:cubicBezTo>
                <a:cubicBezTo>
                  <a:pt x="41829" y="1494601"/>
                  <a:pt x="46104" y="1503081"/>
                  <a:pt x="50800" y="1511300"/>
                </a:cubicBezTo>
                <a:cubicBezTo>
                  <a:pt x="54586" y="1517926"/>
                  <a:pt x="59267" y="1524000"/>
                  <a:pt x="63500" y="1530350"/>
                </a:cubicBezTo>
                <a:cubicBezTo>
                  <a:pt x="74108" y="1572781"/>
                  <a:pt x="61822" y="1542150"/>
                  <a:pt x="95250" y="1581150"/>
                </a:cubicBezTo>
                <a:cubicBezTo>
                  <a:pt x="110869" y="1599372"/>
                  <a:pt x="104981" y="1604571"/>
                  <a:pt x="127000" y="1619250"/>
                </a:cubicBezTo>
                <a:cubicBezTo>
                  <a:pt x="132569" y="1622963"/>
                  <a:pt x="139700" y="1623483"/>
                  <a:pt x="146050" y="1625600"/>
                </a:cubicBezTo>
                <a:cubicBezTo>
                  <a:pt x="165100" y="1623483"/>
                  <a:pt x="184605" y="1623899"/>
                  <a:pt x="203200" y="1619250"/>
                </a:cubicBezTo>
                <a:cubicBezTo>
                  <a:pt x="210604" y="1617399"/>
                  <a:pt x="215424" y="1609963"/>
                  <a:pt x="222250" y="1606550"/>
                </a:cubicBezTo>
                <a:cubicBezTo>
                  <a:pt x="228237" y="1603557"/>
                  <a:pt x="234950" y="1602317"/>
                  <a:pt x="241300" y="1600200"/>
                </a:cubicBezTo>
                <a:cubicBezTo>
                  <a:pt x="256399" y="1554904"/>
                  <a:pt x="234989" y="1609666"/>
                  <a:pt x="266700" y="1562100"/>
                </a:cubicBezTo>
                <a:cubicBezTo>
                  <a:pt x="270413" y="1556531"/>
                  <a:pt x="269159" y="1548497"/>
                  <a:pt x="273050" y="1543050"/>
                </a:cubicBezTo>
                <a:cubicBezTo>
                  <a:pt x="280010" y="1533307"/>
                  <a:pt x="289983" y="1526117"/>
                  <a:pt x="298450" y="1517650"/>
                </a:cubicBezTo>
                <a:cubicBezTo>
                  <a:pt x="314411" y="1469767"/>
                  <a:pt x="292881" y="1528789"/>
                  <a:pt x="317500" y="1479550"/>
                </a:cubicBezTo>
                <a:cubicBezTo>
                  <a:pt x="320493" y="1473563"/>
                  <a:pt x="320857" y="1466487"/>
                  <a:pt x="323850" y="1460500"/>
                </a:cubicBezTo>
                <a:cubicBezTo>
                  <a:pt x="330986" y="1446229"/>
                  <a:pt x="343563" y="1432431"/>
                  <a:pt x="355600" y="1422400"/>
                </a:cubicBezTo>
                <a:cubicBezTo>
                  <a:pt x="361463" y="1417514"/>
                  <a:pt x="368300" y="1413933"/>
                  <a:pt x="374650" y="1409700"/>
                </a:cubicBezTo>
                <a:cubicBezTo>
                  <a:pt x="376767" y="1403350"/>
                  <a:pt x="377287" y="1396219"/>
                  <a:pt x="381000" y="1390650"/>
                </a:cubicBezTo>
                <a:cubicBezTo>
                  <a:pt x="385981" y="1383178"/>
                  <a:pt x="394206" y="1378418"/>
                  <a:pt x="400050" y="1371600"/>
                </a:cubicBezTo>
                <a:cubicBezTo>
                  <a:pt x="406938" y="1363565"/>
                  <a:pt x="412212" y="1354235"/>
                  <a:pt x="419100" y="1346200"/>
                </a:cubicBezTo>
                <a:cubicBezTo>
                  <a:pt x="424944" y="1339382"/>
                  <a:pt x="432637" y="1334239"/>
                  <a:pt x="438150" y="1327150"/>
                </a:cubicBezTo>
                <a:cubicBezTo>
                  <a:pt x="447521" y="1315102"/>
                  <a:pt x="463550" y="1289050"/>
                  <a:pt x="463550" y="1289050"/>
                </a:cubicBezTo>
                <a:cubicBezTo>
                  <a:pt x="473147" y="1250663"/>
                  <a:pt x="467140" y="1271929"/>
                  <a:pt x="482600" y="1225550"/>
                </a:cubicBezTo>
                <a:cubicBezTo>
                  <a:pt x="484717" y="1219200"/>
                  <a:pt x="487637" y="1213064"/>
                  <a:pt x="488950" y="1206500"/>
                </a:cubicBezTo>
                <a:cubicBezTo>
                  <a:pt x="491067" y="1195917"/>
                  <a:pt x="493774" y="1185434"/>
                  <a:pt x="495300" y="1174750"/>
                </a:cubicBezTo>
                <a:cubicBezTo>
                  <a:pt x="498011" y="1155775"/>
                  <a:pt x="499410" y="1136636"/>
                  <a:pt x="501650" y="1117600"/>
                </a:cubicBezTo>
                <a:cubicBezTo>
                  <a:pt x="503644" y="1100652"/>
                  <a:pt x="505587" y="1083694"/>
                  <a:pt x="508000" y="1066800"/>
                </a:cubicBezTo>
                <a:cubicBezTo>
                  <a:pt x="522294" y="966743"/>
                  <a:pt x="506815" y="1077352"/>
                  <a:pt x="520700" y="1003300"/>
                </a:cubicBezTo>
                <a:cubicBezTo>
                  <a:pt x="525445" y="977991"/>
                  <a:pt x="527155" y="952082"/>
                  <a:pt x="533400" y="927100"/>
                </a:cubicBezTo>
                <a:cubicBezTo>
                  <a:pt x="535517" y="918633"/>
                  <a:pt x="538189" y="910286"/>
                  <a:pt x="539750" y="901700"/>
                </a:cubicBezTo>
                <a:cubicBezTo>
                  <a:pt x="544928" y="873224"/>
                  <a:pt x="549420" y="827370"/>
                  <a:pt x="552450" y="800100"/>
                </a:cubicBezTo>
                <a:cubicBezTo>
                  <a:pt x="550123" y="686082"/>
                  <a:pt x="562623" y="565213"/>
                  <a:pt x="539750" y="450850"/>
                </a:cubicBezTo>
                <a:cubicBezTo>
                  <a:pt x="538038" y="442292"/>
                  <a:pt x="535517" y="433917"/>
                  <a:pt x="533400" y="425450"/>
                </a:cubicBezTo>
                <a:cubicBezTo>
                  <a:pt x="531283" y="357717"/>
                  <a:pt x="530916" y="289906"/>
                  <a:pt x="527050" y="222250"/>
                </a:cubicBezTo>
                <a:cubicBezTo>
                  <a:pt x="526668" y="215567"/>
                  <a:pt x="523693" y="209187"/>
                  <a:pt x="520700" y="203200"/>
                </a:cubicBezTo>
                <a:cubicBezTo>
                  <a:pt x="507471" y="176742"/>
                  <a:pt x="498475" y="177800"/>
                  <a:pt x="469900" y="158750"/>
                </a:cubicBezTo>
                <a:lnTo>
                  <a:pt x="450850" y="146050"/>
                </a:lnTo>
                <a:cubicBezTo>
                  <a:pt x="444500" y="141817"/>
                  <a:pt x="437905" y="137929"/>
                  <a:pt x="431800" y="133350"/>
                </a:cubicBezTo>
                <a:cubicBezTo>
                  <a:pt x="423333" y="127000"/>
                  <a:pt x="413884" y="121784"/>
                  <a:pt x="406400" y="114300"/>
                </a:cubicBezTo>
                <a:cubicBezTo>
                  <a:pt x="347609" y="55509"/>
                  <a:pt x="447470" y="138617"/>
                  <a:pt x="374650" y="76200"/>
                </a:cubicBezTo>
                <a:cubicBezTo>
                  <a:pt x="358195" y="62096"/>
                  <a:pt x="327544" y="42679"/>
                  <a:pt x="311150" y="31750"/>
                </a:cubicBezTo>
                <a:cubicBezTo>
                  <a:pt x="304800" y="27517"/>
                  <a:pt x="299340" y="21463"/>
                  <a:pt x="292100" y="19050"/>
                </a:cubicBezTo>
                <a:cubicBezTo>
                  <a:pt x="265810" y="10287"/>
                  <a:pt x="278619" y="16413"/>
                  <a:pt x="254000" y="0"/>
                </a:cubicBezTo>
                <a:cubicBezTo>
                  <a:pt x="235788" y="1821"/>
                  <a:pt x="194335" y="1258"/>
                  <a:pt x="171450" y="12700"/>
                </a:cubicBezTo>
                <a:cubicBezTo>
                  <a:pt x="164624" y="16113"/>
                  <a:pt x="158750" y="21167"/>
                  <a:pt x="152400" y="25400"/>
                </a:cubicBezTo>
                <a:cubicBezTo>
                  <a:pt x="141241" y="58878"/>
                  <a:pt x="153426" y="31789"/>
                  <a:pt x="127000" y="63500"/>
                </a:cubicBezTo>
                <a:cubicBezTo>
                  <a:pt x="122114" y="69363"/>
                  <a:pt x="119186" y="76687"/>
                  <a:pt x="114300" y="82550"/>
                </a:cubicBezTo>
                <a:cubicBezTo>
                  <a:pt x="108551" y="89449"/>
                  <a:pt x="100999" y="94701"/>
                  <a:pt x="95250" y="101600"/>
                </a:cubicBezTo>
                <a:cubicBezTo>
                  <a:pt x="90364" y="107463"/>
                  <a:pt x="87436" y="114787"/>
                  <a:pt x="82550" y="120650"/>
                </a:cubicBezTo>
                <a:cubicBezTo>
                  <a:pt x="61553" y="145846"/>
                  <a:pt x="58746" y="130192"/>
                  <a:pt x="69850" y="15240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457700" y="2289175"/>
            <a:ext cx="419100" cy="1352550"/>
          </a:xfrm>
          <a:custGeom>
            <a:avLst/>
            <a:gdLst>
              <a:gd name="connsiteX0" fmla="*/ 133350 w 419100"/>
              <a:gd name="connsiteY0" fmla="*/ 6350 h 1352550"/>
              <a:gd name="connsiteX1" fmla="*/ 101600 w 419100"/>
              <a:gd name="connsiteY1" fmla="*/ 31750 h 1352550"/>
              <a:gd name="connsiteX2" fmla="*/ 82550 w 419100"/>
              <a:gd name="connsiteY2" fmla="*/ 44450 h 1352550"/>
              <a:gd name="connsiteX3" fmla="*/ 69850 w 419100"/>
              <a:gd name="connsiteY3" fmla="*/ 69850 h 1352550"/>
              <a:gd name="connsiteX4" fmla="*/ 57150 w 419100"/>
              <a:gd name="connsiteY4" fmla="*/ 88900 h 1352550"/>
              <a:gd name="connsiteX5" fmla="*/ 44450 w 419100"/>
              <a:gd name="connsiteY5" fmla="*/ 361950 h 1352550"/>
              <a:gd name="connsiteX6" fmla="*/ 25400 w 419100"/>
              <a:gd name="connsiteY6" fmla="*/ 431800 h 1352550"/>
              <a:gd name="connsiteX7" fmla="*/ 19050 w 419100"/>
              <a:gd name="connsiteY7" fmla="*/ 463550 h 1352550"/>
              <a:gd name="connsiteX8" fmla="*/ 6350 w 419100"/>
              <a:gd name="connsiteY8" fmla="*/ 571500 h 1352550"/>
              <a:gd name="connsiteX9" fmla="*/ 0 w 419100"/>
              <a:gd name="connsiteY9" fmla="*/ 609600 h 1352550"/>
              <a:gd name="connsiteX10" fmla="*/ 6350 w 419100"/>
              <a:gd name="connsiteY10" fmla="*/ 838200 h 1352550"/>
              <a:gd name="connsiteX11" fmla="*/ 12700 w 419100"/>
              <a:gd name="connsiteY11" fmla="*/ 869950 h 1352550"/>
              <a:gd name="connsiteX12" fmla="*/ 25400 w 419100"/>
              <a:gd name="connsiteY12" fmla="*/ 927100 h 1352550"/>
              <a:gd name="connsiteX13" fmla="*/ 31750 w 419100"/>
              <a:gd name="connsiteY13" fmla="*/ 965200 h 1352550"/>
              <a:gd name="connsiteX14" fmla="*/ 38100 w 419100"/>
              <a:gd name="connsiteY14" fmla="*/ 996950 h 1352550"/>
              <a:gd name="connsiteX15" fmla="*/ 44450 w 419100"/>
              <a:gd name="connsiteY15" fmla="*/ 1047750 h 1352550"/>
              <a:gd name="connsiteX16" fmla="*/ 57150 w 419100"/>
              <a:gd name="connsiteY16" fmla="*/ 1092200 h 1352550"/>
              <a:gd name="connsiteX17" fmla="*/ 63500 w 419100"/>
              <a:gd name="connsiteY17" fmla="*/ 1130300 h 1352550"/>
              <a:gd name="connsiteX18" fmla="*/ 69850 w 419100"/>
              <a:gd name="connsiteY18" fmla="*/ 1155700 h 1352550"/>
              <a:gd name="connsiteX19" fmla="*/ 76200 w 419100"/>
              <a:gd name="connsiteY19" fmla="*/ 1187450 h 1352550"/>
              <a:gd name="connsiteX20" fmla="*/ 82550 w 419100"/>
              <a:gd name="connsiteY20" fmla="*/ 1225550 h 1352550"/>
              <a:gd name="connsiteX21" fmla="*/ 95250 w 419100"/>
              <a:gd name="connsiteY21" fmla="*/ 1263650 h 1352550"/>
              <a:gd name="connsiteX22" fmla="*/ 101600 w 419100"/>
              <a:gd name="connsiteY22" fmla="*/ 1282700 h 1352550"/>
              <a:gd name="connsiteX23" fmla="*/ 107950 w 419100"/>
              <a:gd name="connsiteY23" fmla="*/ 1301750 h 1352550"/>
              <a:gd name="connsiteX24" fmla="*/ 114300 w 419100"/>
              <a:gd name="connsiteY24" fmla="*/ 1320800 h 1352550"/>
              <a:gd name="connsiteX25" fmla="*/ 152400 w 419100"/>
              <a:gd name="connsiteY25" fmla="*/ 1352550 h 1352550"/>
              <a:gd name="connsiteX26" fmla="*/ 215900 w 419100"/>
              <a:gd name="connsiteY26" fmla="*/ 1339850 h 1352550"/>
              <a:gd name="connsiteX27" fmla="*/ 266700 w 419100"/>
              <a:gd name="connsiteY27" fmla="*/ 1301750 h 1352550"/>
              <a:gd name="connsiteX28" fmla="*/ 292100 w 419100"/>
              <a:gd name="connsiteY28" fmla="*/ 1295400 h 1352550"/>
              <a:gd name="connsiteX29" fmla="*/ 317500 w 419100"/>
              <a:gd name="connsiteY29" fmla="*/ 1263650 h 1352550"/>
              <a:gd name="connsiteX30" fmla="*/ 361950 w 419100"/>
              <a:gd name="connsiteY30" fmla="*/ 1193800 h 1352550"/>
              <a:gd name="connsiteX31" fmla="*/ 374650 w 419100"/>
              <a:gd name="connsiteY31" fmla="*/ 1155700 h 1352550"/>
              <a:gd name="connsiteX32" fmla="*/ 400050 w 419100"/>
              <a:gd name="connsiteY32" fmla="*/ 1111250 h 1352550"/>
              <a:gd name="connsiteX33" fmla="*/ 412750 w 419100"/>
              <a:gd name="connsiteY33" fmla="*/ 1073150 h 1352550"/>
              <a:gd name="connsiteX34" fmla="*/ 419100 w 419100"/>
              <a:gd name="connsiteY34" fmla="*/ 603250 h 1352550"/>
              <a:gd name="connsiteX35" fmla="*/ 412750 w 419100"/>
              <a:gd name="connsiteY35" fmla="*/ 209550 h 1352550"/>
              <a:gd name="connsiteX36" fmla="*/ 400050 w 419100"/>
              <a:gd name="connsiteY36" fmla="*/ 171450 h 1352550"/>
              <a:gd name="connsiteX37" fmla="*/ 393700 w 419100"/>
              <a:gd name="connsiteY37" fmla="*/ 152400 h 1352550"/>
              <a:gd name="connsiteX38" fmla="*/ 374650 w 419100"/>
              <a:gd name="connsiteY38" fmla="*/ 107950 h 1352550"/>
              <a:gd name="connsiteX39" fmla="*/ 355600 w 419100"/>
              <a:gd name="connsiteY39" fmla="*/ 63500 h 1352550"/>
              <a:gd name="connsiteX40" fmla="*/ 292100 w 419100"/>
              <a:gd name="connsiteY40" fmla="*/ 44450 h 1352550"/>
              <a:gd name="connsiteX41" fmla="*/ 234950 w 419100"/>
              <a:gd name="connsiteY41" fmla="*/ 25400 h 1352550"/>
              <a:gd name="connsiteX42" fmla="*/ 215900 w 419100"/>
              <a:gd name="connsiteY42" fmla="*/ 19050 h 1352550"/>
              <a:gd name="connsiteX43" fmla="*/ 177800 w 419100"/>
              <a:gd name="connsiteY43" fmla="*/ 12700 h 1352550"/>
              <a:gd name="connsiteX44" fmla="*/ 133350 w 419100"/>
              <a:gd name="connsiteY44" fmla="*/ 0 h 1352550"/>
              <a:gd name="connsiteX45" fmla="*/ 133350 w 419100"/>
              <a:gd name="connsiteY45" fmla="*/ 635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19100" h="1352550">
                <a:moveTo>
                  <a:pt x="133350" y="6350"/>
                </a:moveTo>
                <a:cubicBezTo>
                  <a:pt x="128058" y="11642"/>
                  <a:pt x="112443" y="23618"/>
                  <a:pt x="101600" y="31750"/>
                </a:cubicBezTo>
                <a:cubicBezTo>
                  <a:pt x="95495" y="36329"/>
                  <a:pt x="87436" y="38587"/>
                  <a:pt x="82550" y="44450"/>
                </a:cubicBezTo>
                <a:cubicBezTo>
                  <a:pt x="76490" y="51722"/>
                  <a:pt x="74546" y="61631"/>
                  <a:pt x="69850" y="69850"/>
                </a:cubicBezTo>
                <a:cubicBezTo>
                  <a:pt x="66064" y="76476"/>
                  <a:pt x="61383" y="82550"/>
                  <a:pt x="57150" y="88900"/>
                </a:cubicBezTo>
                <a:cubicBezTo>
                  <a:pt x="29383" y="199970"/>
                  <a:pt x="64171" y="52986"/>
                  <a:pt x="44450" y="361950"/>
                </a:cubicBezTo>
                <a:cubicBezTo>
                  <a:pt x="41797" y="403514"/>
                  <a:pt x="32794" y="402223"/>
                  <a:pt x="25400" y="431800"/>
                </a:cubicBezTo>
                <a:cubicBezTo>
                  <a:pt x="22782" y="442271"/>
                  <a:pt x="20981" y="452931"/>
                  <a:pt x="19050" y="463550"/>
                </a:cubicBezTo>
                <a:cubicBezTo>
                  <a:pt x="7106" y="529241"/>
                  <a:pt x="17044" y="480603"/>
                  <a:pt x="6350" y="571500"/>
                </a:cubicBezTo>
                <a:cubicBezTo>
                  <a:pt x="4846" y="584287"/>
                  <a:pt x="2117" y="596900"/>
                  <a:pt x="0" y="609600"/>
                </a:cubicBezTo>
                <a:cubicBezTo>
                  <a:pt x="2117" y="685800"/>
                  <a:pt x="2636" y="762061"/>
                  <a:pt x="6350" y="838200"/>
                </a:cubicBezTo>
                <a:cubicBezTo>
                  <a:pt x="6876" y="848980"/>
                  <a:pt x="10359" y="859414"/>
                  <a:pt x="12700" y="869950"/>
                </a:cubicBezTo>
                <a:cubicBezTo>
                  <a:pt x="22892" y="915815"/>
                  <a:pt x="15824" y="874433"/>
                  <a:pt x="25400" y="927100"/>
                </a:cubicBezTo>
                <a:cubicBezTo>
                  <a:pt x="27703" y="939768"/>
                  <a:pt x="29447" y="952532"/>
                  <a:pt x="31750" y="965200"/>
                </a:cubicBezTo>
                <a:cubicBezTo>
                  <a:pt x="33681" y="975819"/>
                  <a:pt x="36459" y="986283"/>
                  <a:pt x="38100" y="996950"/>
                </a:cubicBezTo>
                <a:cubicBezTo>
                  <a:pt x="40695" y="1013817"/>
                  <a:pt x="41645" y="1030917"/>
                  <a:pt x="44450" y="1047750"/>
                </a:cubicBezTo>
                <a:cubicBezTo>
                  <a:pt x="53670" y="1103070"/>
                  <a:pt x="47084" y="1046904"/>
                  <a:pt x="57150" y="1092200"/>
                </a:cubicBezTo>
                <a:cubicBezTo>
                  <a:pt x="59943" y="1104769"/>
                  <a:pt x="60975" y="1117675"/>
                  <a:pt x="63500" y="1130300"/>
                </a:cubicBezTo>
                <a:cubicBezTo>
                  <a:pt x="65212" y="1138858"/>
                  <a:pt x="67957" y="1147181"/>
                  <a:pt x="69850" y="1155700"/>
                </a:cubicBezTo>
                <a:cubicBezTo>
                  <a:pt x="72191" y="1166236"/>
                  <a:pt x="74269" y="1176831"/>
                  <a:pt x="76200" y="1187450"/>
                </a:cubicBezTo>
                <a:cubicBezTo>
                  <a:pt x="78503" y="1200118"/>
                  <a:pt x="79427" y="1213059"/>
                  <a:pt x="82550" y="1225550"/>
                </a:cubicBezTo>
                <a:cubicBezTo>
                  <a:pt x="85797" y="1238537"/>
                  <a:pt x="91017" y="1250950"/>
                  <a:pt x="95250" y="1263650"/>
                </a:cubicBezTo>
                <a:lnTo>
                  <a:pt x="101600" y="1282700"/>
                </a:lnTo>
                <a:lnTo>
                  <a:pt x="107950" y="1301750"/>
                </a:lnTo>
                <a:cubicBezTo>
                  <a:pt x="110067" y="1308100"/>
                  <a:pt x="109567" y="1316067"/>
                  <a:pt x="114300" y="1320800"/>
                </a:cubicBezTo>
                <a:cubicBezTo>
                  <a:pt x="138746" y="1345246"/>
                  <a:pt x="125878" y="1334869"/>
                  <a:pt x="152400" y="1352550"/>
                </a:cubicBezTo>
                <a:cubicBezTo>
                  <a:pt x="173567" y="1348317"/>
                  <a:pt x="196175" y="1348617"/>
                  <a:pt x="215900" y="1339850"/>
                </a:cubicBezTo>
                <a:cubicBezTo>
                  <a:pt x="235242" y="1331253"/>
                  <a:pt x="246165" y="1306884"/>
                  <a:pt x="266700" y="1301750"/>
                </a:cubicBezTo>
                <a:lnTo>
                  <a:pt x="292100" y="1295400"/>
                </a:lnTo>
                <a:cubicBezTo>
                  <a:pt x="334705" y="1266997"/>
                  <a:pt x="292963" y="1300456"/>
                  <a:pt x="317500" y="1263650"/>
                </a:cubicBezTo>
                <a:cubicBezTo>
                  <a:pt x="351447" y="1212729"/>
                  <a:pt x="329350" y="1291599"/>
                  <a:pt x="361950" y="1193800"/>
                </a:cubicBezTo>
                <a:cubicBezTo>
                  <a:pt x="366183" y="1181100"/>
                  <a:pt x="367224" y="1166839"/>
                  <a:pt x="374650" y="1155700"/>
                </a:cubicBezTo>
                <a:cubicBezTo>
                  <a:pt x="386105" y="1138517"/>
                  <a:pt x="391993" y="1131391"/>
                  <a:pt x="400050" y="1111250"/>
                </a:cubicBezTo>
                <a:cubicBezTo>
                  <a:pt x="405022" y="1098821"/>
                  <a:pt x="412750" y="1073150"/>
                  <a:pt x="412750" y="1073150"/>
                </a:cubicBezTo>
                <a:cubicBezTo>
                  <a:pt x="414867" y="916517"/>
                  <a:pt x="419100" y="759898"/>
                  <a:pt x="419100" y="603250"/>
                </a:cubicBezTo>
                <a:cubicBezTo>
                  <a:pt x="419100" y="472000"/>
                  <a:pt x="418535" y="340673"/>
                  <a:pt x="412750" y="209550"/>
                </a:cubicBezTo>
                <a:cubicBezTo>
                  <a:pt x="412160" y="196176"/>
                  <a:pt x="404283" y="184150"/>
                  <a:pt x="400050" y="171450"/>
                </a:cubicBezTo>
                <a:cubicBezTo>
                  <a:pt x="397933" y="165100"/>
                  <a:pt x="396693" y="158387"/>
                  <a:pt x="393700" y="152400"/>
                </a:cubicBezTo>
                <a:cubicBezTo>
                  <a:pt x="382411" y="129822"/>
                  <a:pt x="380879" y="129751"/>
                  <a:pt x="374650" y="107950"/>
                </a:cubicBezTo>
                <a:cubicBezTo>
                  <a:pt x="371128" y="95622"/>
                  <a:pt x="369050" y="71906"/>
                  <a:pt x="355600" y="63500"/>
                </a:cubicBezTo>
                <a:cubicBezTo>
                  <a:pt x="341784" y="54865"/>
                  <a:pt x="309258" y="49598"/>
                  <a:pt x="292100" y="44450"/>
                </a:cubicBezTo>
                <a:lnTo>
                  <a:pt x="234950" y="25400"/>
                </a:lnTo>
                <a:cubicBezTo>
                  <a:pt x="228600" y="23283"/>
                  <a:pt x="222502" y="20150"/>
                  <a:pt x="215900" y="19050"/>
                </a:cubicBezTo>
                <a:cubicBezTo>
                  <a:pt x="203200" y="16933"/>
                  <a:pt x="190425" y="15225"/>
                  <a:pt x="177800" y="12700"/>
                </a:cubicBezTo>
                <a:cubicBezTo>
                  <a:pt x="157866" y="8713"/>
                  <a:pt x="151506" y="6052"/>
                  <a:pt x="133350" y="0"/>
                </a:cubicBezTo>
                <a:cubicBezTo>
                  <a:pt x="96959" y="7278"/>
                  <a:pt x="138642" y="1058"/>
                  <a:pt x="133350" y="635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6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8" grpId="0"/>
      <p:bldP spid="2" grpId="0" animBg="1"/>
      <p:bldP spid="2" grpId="1" animBg="1"/>
      <p:bldP spid="3" grpId="0" animBg="1"/>
      <p:bldP spid="3" grpId="1" animBg="1"/>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5562600" cy="1143000"/>
          </a:xfrm>
        </p:spPr>
        <p:txBody>
          <a:bodyPr>
            <a:noAutofit/>
          </a:bodyPr>
          <a:lstStyle/>
          <a:p>
            <a:r>
              <a:rPr lang="en-NZ" sz="2400" dirty="0"/>
              <a:t>Matrix multiplication interpreted as a linear transformation  of space</a:t>
            </a:r>
          </a:p>
        </p:txBody>
      </p:sp>
      <p:sp>
        <p:nvSpPr>
          <p:cNvPr id="3" name="Content Placeholder 2"/>
          <p:cNvSpPr>
            <a:spLocks noGrp="1"/>
          </p:cNvSpPr>
          <p:nvPr>
            <p:ph idx="1"/>
          </p:nvPr>
        </p:nvSpPr>
        <p:spPr>
          <a:xfrm>
            <a:off x="457200" y="990600"/>
            <a:ext cx="4876800" cy="1447799"/>
          </a:xfrm>
        </p:spPr>
        <p:txBody>
          <a:bodyPr>
            <a:normAutofit fontScale="62500" lnSpcReduction="20000"/>
          </a:bodyPr>
          <a:lstStyle/>
          <a:p>
            <a:r>
              <a:rPr lang="en-NZ" dirty="0"/>
              <a:t>Linear transformation of space</a:t>
            </a:r>
          </a:p>
          <a:p>
            <a:pPr lvl="1"/>
            <a:r>
              <a:rPr lang="en-NZ" dirty="0"/>
              <a:t>All lines must remain lines without getting curved</a:t>
            </a:r>
          </a:p>
          <a:p>
            <a:pPr lvl="1"/>
            <a:r>
              <a:rPr lang="en-NZ" dirty="0"/>
              <a:t>The origin of coordinates must remain fixed in place</a:t>
            </a:r>
          </a:p>
        </p:txBody>
      </p:sp>
      <p:pic>
        <p:nvPicPr>
          <p:cNvPr id="4" name="linear transformat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51727" y="2743200"/>
            <a:ext cx="6196376" cy="3490916"/>
          </a:xfrm>
          <a:prstGeom prst="rect">
            <a:avLst/>
          </a:prstGeom>
        </p:spPr>
      </p:pic>
      <p:pic>
        <p:nvPicPr>
          <p:cNvPr id="5" name="Picture 4"/>
          <p:cNvPicPr>
            <a:picLocks noChangeAspect="1"/>
          </p:cNvPicPr>
          <p:nvPr/>
        </p:nvPicPr>
        <p:blipFill>
          <a:blip r:embed="rId5"/>
          <a:stretch>
            <a:fillRect/>
          </a:stretch>
        </p:blipFill>
        <p:spPr>
          <a:xfrm>
            <a:off x="5815017" y="28074"/>
            <a:ext cx="3204189" cy="2562726"/>
          </a:xfrm>
          <a:prstGeom prst="rect">
            <a:avLst/>
          </a:prstGeom>
        </p:spPr>
      </p:pic>
    </p:spTree>
    <p:extLst>
      <p:ext uri="{BB962C8B-B14F-4D97-AF65-F5344CB8AC3E}">
        <p14:creationId xmlns:p14="http://schemas.microsoft.com/office/powerpoint/2010/main" val="40576767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581650" y="399685"/>
            <a:ext cx="3712368" cy="1143000"/>
          </a:xfrm>
        </p:spPr>
        <p:txBody>
          <a:bodyPr>
            <a:noAutofit/>
          </a:bodyPr>
          <a:lstStyle/>
          <a:p>
            <a:r>
              <a:rPr lang="en-US" altLang="en-US" sz="3200" dirty="0"/>
              <a:t>Matrices as linear transformations</a:t>
            </a:r>
          </a:p>
        </p:txBody>
      </p:sp>
      <p:graphicFrame>
        <p:nvGraphicFramePr>
          <p:cNvPr id="10243" name="Object 3"/>
          <p:cNvGraphicFramePr>
            <a:graphicFrameLocks noGrp="1" noChangeAspect="1"/>
          </p:cNvGraphicFramePr>
          <p:nvPr>
            <p:ph sz="half" idx="1"/>
            <p:extLst>
              <p:ext uri="{D42A27DB-BD31-4B8C-83A1-F6EECF244321}">
                <p14:modId xmlns:p14="http://schemas.microsoft.com/office/powerpoint/2010/main" val="1146208225"/>
              </p:ext>
            </p:extLst>
          </p:nvPr>
        </p:nvGraphicFramePr>
        <p:xfrm>
          <a:off x="131885" y="3568074"/>
          <a:ext cx="1795340" cy="743334"/>
        </p:xfrm>
        <a:graphic>
          <a:graphicData uri="http://schemas.openxmlformats.org/presentationml/2006/ole">
            <mc:AlternateContent xmlns:mc="http://schemas.openxmlformats.org/markup-compatibility/2006">
              <mc:Choice xmlns:v="urn:schemas-microsoft-com:vml" Requires="v">
                <p:oleObj spid="_x0000_s126372" name="Equation" r:id="rId4" imgW="1104840" imgH="457200" progId="Equation.3">
                  <p:embed/>
                </p:oleObj>
              </mc:Choice>
              <mc:Fallback>
                <p:oleObj name="Equation" r:id="rId4" imgW="1104840" imgH="457200" progId="Equation.3">
                  <p:embed/>
                  <p:pic>
                    <p:nvPicPr>
                      <p:cNvPr id="1024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885" y="3568074"/>
                        <a:ext cx="1795340" cy="743334"/>
                      </a:xfrm>
                      <a:prstGeom prst="rect">
                        <a:avLst/>
                      </a:prstGeom>
                      <a:noFill/>
                      <a:ln>
                        <a:noFill/>
                      </a:ln>
                      <a:effectLst/>
                    </p:spPr>
                  </p:pic>
                </p:oleObj>
              </mc:Fallback>
            </mc:AlternateContent>
          </a:graphicData>
        </a:graphic>
      </p:graphicFrame>
      <p:sp>
        <p:nvSpPr>
          <p:cNvPr id="10244" name="Line 4"/>
          <p:cNvSpPr>
            <a:spLocks noChangeShapeType="1"/>
          </p:cNvSpPr>
          <p:nvPr/>
        </p:nvSpPr>
        <p:spPr bwMode="auto">
          <a:xfrm>
            <a:off x="2722562" y="3352800"/>
            <a:ext cx="20638" cy="10667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5" name="Line 5"/>
          <p:cNvSpPr>
            <a:spLocks noChangeShapeType="1"/>
          </p:cNvSpPr>
          <p:nvPr/>
        </p:nvSpPr>
        <p:spPr bwMode="auto">
          <a:xfrm flipV="1">
            <a:off x="2667000" y="4311408"/>
            <a:ext cx="1219200" cy="319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6" name="Line 6"/>
          <p:cNvSpPr>
            <a:spLocks noChangeShapeType="1"/>
          </p:cNvSpPr>
          <p:nvPr/>
        </p:nvSpPr>
        <p:spPr bwMode="auto">
          <a:xfrm flipH="1" flipV="1">
            <a:off x="2743199" y="3568074"/>
            <a:ext cx="1" cy="7753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7" name="Line 7"/>
          <p:cNvSpPr>
            <a:spLocks noChangeShapeType="1"/>
          </p:cNvSpPr>
          <p:nvPr/>
        </p:nvSpPr>
        <p:spPr bwMode="auto">
          <a:xfrm flipV="1">
            <a:off x="2743200" y="4334120"/>
            <a:ext cx="893762" cy="928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8" name="Text Box 8"/>
          <p:cNvSpPr txBox="1">
            <a:spLocks noChangeArrowheads="1"/>
          </p:cNvSpPr>
          <p:nvPr/>
        </p:nvSpPr>
        <p:spPr bwMode="auto">
          <a:xfrm>
            <a:off x="4572000" y="3665103"/>
            <a:ext cx="19812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dirty="0"/>
              <a:t>(reflection)</a:t>
            </a:r>
          </a:p>
        </p:txBody>
      </p:sp>
      <p:graphicFrame>
        <p:nvGraphicFramePr>
          <p:cNvPr id="10249" name="Object 9"/>
          <p:cNvGraphicFramePr>
            <a:graphicFrameLocks noChangeAspect="1"/>
          </p:cNvGraphicFramePr>
          <p:nvPr>
            <p:extLst>
              <p:ext uri="{D42A27DB-BD31-4B8C-83A1-F6EECF244321}">
                <p14:modId xmlns:p14="http://schemas.microsoft.com/office/powerpoint/2010/main" val="1465199281"/>
              </p:ext>
            </p:extLst>
          </p:nvPr>
        </p:nvGraphicFramePr>
        <p:xfrm>
          <a:off x="131885" y="4557713"/>
          <a:ext cx="2001838" cy="848321"/>
        </p:xfrm>
        <a:graphic>
          <a:graphicData uri="http://schemas.openxmlformats.org/presentationml/2006/ole">
            <mc:AlternateContent xmlns:mc="http://schemas.openxmlformats.org/markup-compatibility/2006">
              <mc:Choice xmlns:v="urn:schemas-microsoft-com:vml" Requires="v">
                <p:oleObj spid="_x0000_s126373" name="Equation" r:id="rId6" imgW="1079280" imgH="457200" progId="Equation.3">
                  <p:embed/>
                </p:oleObj>
              </mc:Choice>
              <mc:Fallback>
                <p:oleObj name="Equation" r:id="rId6" imgW="1079280" imgH="457200" progId="Equation.3">
                  <p:embed/>
                  <p:pic>
                    <p:nvPicPr>
                      <p:cNvPr id="10249"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885" y="4557713"/>
                        <a:ext cx="2001838" cy="848321"/>
                      </a:xfrm>
                      <a:prstGeom prst="rect">
                        <a:avLst/>
                      </a:prstGeom>
                      <a:noFill/>
                      <a:ln>
                        <a:noFill/>
                      </a:ln>
                      <a:effectLst/>
                    </p:spPr>
                  </p:pic>
                </p:oleObj>
              </mc:Fallback>
            </mc:AlternateContent>
          </a:graphicData>
        </a:graphic>
      </p:graphicFrame>
      <p:sp>
        <p:nvSpPr>
          <p:cNvPr id="10254" name="Text Box 14"/>
          <p:cNvSpPr txBox="1">
            <a:spLocks noChangeArrowheads="1"/>
          </p:cNvSpPr>
          <p:nvPr/>
        </p:nvSpPr>
        <p:spPr bwMode="auto">
          <a:xfrm>
            <a:off x="4695825" y="4856759"/>
            <a:ext cx="20859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dirty="0"/>
              <a:t>(projection)</a:t>
            </a:r>
          </a:p>
        </p:txBody>
      </p:sp>
      <p:sp>
        <p:nvSpPr>
          <p:cNvPr id="10255" name="Line 15"/>
          <p:cNvSpPr>
            <a:spLocks noChangeShapeType="1"/>
          </p:cNvSpPr>
          <p:nvPr/>
        </p:nvSpPr>
        <p:spPr bwMode="auto">
          <a:xfrm flipV="1">
            <a:off x="2667000" y="3568074"/>
            <a:ext cx="969962" cy="851526"/>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6" name="Line 16"/>
          <p:cNvSpPr>
            <a:spLocks noChangeShapeType="1"/>
          </p:cNvSpPr>
          <p:nvPr/>
        </p:nvSpPr>
        <p:spPr bwMode="auto">
          <a:xfrm flipH="1">
            <a:off x="2727202" y="4687642"/>
            <a:ext cx="15998" cy="8355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7" name="Line 17"/>
          <p:cNvSpPr>
            <a:spLocks noChangeShapeType="1"/>
          </p:cNvSpPr>
          <p:nvPr/>
        </p:nvSpPr>
        <p:spPr bwMode="auto">
          <a:xfrm>
            <a:off x="2651002" y="5486400"/>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8" name="Line 18"/>
          <p:cNvSpPr>
            <a:spLocks noChangeShapeType="1"/>
          </p:cNvSpPr>
          <p:nvPr/>
        </p:nvSpPr>
        <p:spPr bwMode="auto">
          <a:xfrm flipV="1">
            <a:off x="2727202" y="4687642"/>
            <a:ext cx="1290760" cy="75931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9" name="Line 19"/>
          <p:cNvSpPr>
            <a:spLocks noChangeShapeType="1"/>
          </p:cNvSpPr>
          <p:nvPr/>
        </p:nvSpPr>
        <p:spPr bwMode="auto">
          <a:xfrm flipV="1">
            <a:off x="2727202" y="5486400"/>
            <a:ext cx="1371600" cy="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61" name="Line 21"/>
          <p:cNvSpPr>
            <a:spLocks noChangeShapeType="1"/>
          </p:cNvSpPr>
          <p:nvPr/>
        </p:nvSpPr>
        <p:spPr bwMode="auto">
          <a:xfrm flipH="1" flipV="1">
            <a:off x="4017962" y="4724400"/>
            <a:ext cx="4640" cy="722558"/>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1" name="Object 4"/>
          <p:cNvGraphicFramePr>
            <a:graphicFrameLocks noChangeAspect="1"/>
          </p:cNvGraphicFramePr>
          <p:nvPr>
            <p:extLst>
              <p:ext uri="{D42A27DB-BD31-4B8C-83A1-F6EECF244321}">
                <p14:modId xmlns:p14="http://schemas.microsoft.com/office/powerpoint/2010/main" val="3720186942"/>
              </p:ext>
            </p:extLst>
          </p:nvPr>
        </p:nvGraphicFramePr>
        <p:xfrm>
          <a:off x="76200" y="705875"/>
          <a:ext cx="2087638" cy="884238"/>
        </p:xfrm>
        <a:graphic>
          <a:graphicData uri="http://schemas.openxmlformats.org/presentationml/2006/ole">
            <mc:AlternateContent xmlns:mc="http://schemas.openxmlformats.org/markup-compatibility/2006">
              <mc:Choice xmlns:v="urn:schemas-microsoft-com:vml" Requires="v">
                <p:oleObj spid="_x0000_s126374" name="Equation" r:id="rId8" imgW="1079280" imgH="457200" progId="Equation.3">
                  <p:embed/>
                </p:oleObj>
              </mc:Choice>
              <mc:Fallback>
                <p:oleObj name="Equation" r:id="rId8" imgW="1079280" imgH="457200" progId="Equation.3">
                  <p:embed/>
                  <p:pic>
                    <p:nvPicPr>
                      <p:cNvPr id="307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705875"/>
                        <a:ext cx="2087638" cy="884238"/>
                      </a:xfrm>
                      <a:prstGeom prst="rect">
                        <a:avLst/>
                      </a:prstGeom>
                      <a:noFill/>
                      <a:ln>
                        <a:noFill/>
                      </a:ln>
                      <a:effectLst/>
                    </p:spPr>
                  </p:pic>
                </p:oleObj>
              </mc:Fallback>
            </mc:AlternateContent>
          </a:graphicData>
        </a:graphic>
      </p:graphicFrame>
      <p:sp>
        <p:nvSpPr>
          <p:cNvPr id="42" name="Line 16"/>
          <p:cNvSpPr>
            <a:spLocks noChangeShapeType="1"/>
          </p:cNvSpPr>
          <p:nvPr/>
        </p:nvSpPr>
        <p:spPr bwMode="auto">
          <a:xfrm>
            <a:off x="2582740" y="691496"/>
            <a:ext cx="0" cy="9087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Line 17"/>
          <p:cNvSpPr>
            <a:spLocks noChangeShapeType="1"/>
          </p:cNvSpPr>
          <p:nvPr/>
        </p:nvSpPr>
        <p:spPr bwMode="auto">
          <a:xfrm>
            <a:off x="2506540" y="1524000"/>
            <a:ext cx="10747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Line 18"/>
          <p:cNvSpPr>
            <a:spLocks noChangeShapeType="1"/>
          </p:cNvSpPr>
          <p:nvPr/>
        </p:nvSpPr>
        <p:spPr bwMode="auto">
          <a:xfrm flipV="1">
            <a:off x="2582740" y="1143000"/>
            <a:ext cx="3810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19"/>
          <p:cNvSpPr>
            <a:spLocks noChangeShapeType="1"/>
          </p:cNvSpPr>
          <p:nvPr/>
        </p:nvSpPr>
        <p:spPr bwMode="auto">
          <a:xfrm flipV="1">
            <a:off x="2582740" y="76200"/>
            <a:ext cx="1371600" cy="144780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Text Box 20"/>
          <p:cNvSpPr txBox="1">
            <a:spLocks noChangeArrowheads="1"/>
          </p:cNvSpPr>
          <p:nvPr/>
        </p:nvSpPr>
        <p:spPr bwMode="auto">
          <a:xfrm>
            <a:off x="3842085" y="729477"/>
            <a:ext cx="20875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dirty="0"/>
              <a:t>(stretching)</a:t>
            </a:r>
          </a:p>
        </p:txBody>
      </p:sp>
      <p:graphicFrame>
        <p:nvGraphicFramePr>
          <p:cNvPr id="47" name="Object 21"/>
          <p:cNvGraphicFramePr>
            <a:graphicFrameLocks noChangeAspect="1"/>
          </p:cNvGraphicFramePr>
          <p:nvPr>
            <p:extLst>
              <p:ext uri="{D42A27DB-BD31-4B8C-83A1-F6EECF244321}">
                <p14:modId xmlns:p14="http://schemas.microsoft.com/office/powerpoint/2010/main" val="4154702458"/>
              </p:ext>
            </p:extLst>
          </p:nvPr>
        </p:nvGraphicFramePr>
        <p:xfrm>
          <a:off x="151908" y="2157018"/>
          <a:ext cx="2163886" cy="771512"/>
        </p:xfrm>
        <a:graphic>
          <a:graphicData uri="http://schemas.openxmlformats.org/presentationml/2006/ole">
            <mc:AlternateContent xmlns:mc="http://schemas.openxmlformats.org/markup-compatibility/2006">
              <mc:Choice xmlns:v="urn:schemas-microsoft-com:vml" Requires="v">
                <p:oleObj spid="_x0000_s126375" name="Equation" r:id="rId10" imgW="1282680" imgH="457200" progId="Equation.3">
                  <p:embed/>
                </p:oleObj>
              </mc:Choice>
              <mc:Fallback>
                <p:oleObj name="Equation" r:id="rId10" imgW="1282680" imgH="457200" progId="Equation.3">
                  <p:embed/>
                  <p:pic>
                    <p:nvPicPr>
                      <p:cNvPr id="3093"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908" y="2157018"/>
                        <a:ext cx="2163886" cy="771512"/>
                      </a:xfrm>
                      <a:prstGeom prst="rect">
                        <a:avLst/>
                      </a:prstGeom>
                      <a:noFill/>
                      <a:ln>
                        <a:noFill/>
                      </a:ln>
                      <a:effectLst/>
                    </p:spPr>
                  </p:pic>
                </p:oleObj>
              </mc:Fallback>
            </mc:AlternateContent>
          </a:graphicData>
        </a:graphic>
      </p:graphicFrame>
      <p:sp>
        <p:nvSpPr>
          <p:cNvPr id="48" name="Line 22"/>
          <p:cNvSpPr>
            <a:spLocks noChangeShapeType="1"/>
          </p:cNvSpPr>
          <p:nvPr/>
        </p:nvSpPr>
        <p:spPr bwMode="auto">
          <a:xfrm>
            <a:off x="3916240" y="1948256"/>
            <a:ext cx="0" cy="11890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Line 23"/>
          <p:cNvSpPr>
            <a:spLocks noChangeShapeType="1"/>
          </p:cNvSpPr>
          <p:nvPr/>
        </p:nvSpPr>
        <p:spPr bwMode="auto">
          <a:xfrm>
            <a:off x="2773240" y="3061094"/>
            <a:ext cx="2590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Line 24"/>
          <p:cNvSpPr>
            <a:spLocks noChangeShapeType="1"/>
          </p:cNvSpPr>
          <p:nvPr/>
        </p:nvSpPr>
        <p:spPr bwMode="auto">
          <a:xfrm flipV="1">
            <a:off x="3916240" y="1994294"/>
            <a:ext cx="1066800" cy="1066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25"/>
          <p:cNvSpPr>
            <a:spLocks noChangeShapeType="1"/>
          </p:cNvSpPr>
          <p:nvPr/>
        </p:nvSpPr>
        <p:spPr bwMode="auto">
          <a:xfrm flipH="1" flipV="1">
            <a:off x="2925640" y="1994294"/>
            <a:ext cx="990600" cy="106680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Text Box 26"/>
          <p:cNvSpPr txBox="1">
            <a:spLocks noChangeArrowheads="1"/>
          </p:cNvSpPr>
          <p:nvPr/>
        </p:nvSpPr>
        <p:spPr bwMode="auto">
          <a:xfrm>
            <a:off x="5581650" y="2273926"/>
            <a:ext cx="332623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000" dirty="0"/>
              <a:t>(90 degree rotation)</a:t>
            </a:r>
          </a:p>
        </p:txBody>
      </p:sp>
      <p:graphicFrame>
        <p:nvGraphicFramePr>
          <p:cNvPr id="54" name="Object 6"/>
          <p:cNvGraphicFramePr>
            <a:graphicFrameLocks noChangeAspect="1"/>
          </p:cNvGraphicFramePr>
          <p:nvPr>
            <p:extLst>
              <p:ext uri="{D42A27DB-BD31-4B8C-83A1-F6EECF244321}">
                <p14:modId xmlns:p14="http://schemas.microsoft.com/office/powerpoint/2010/main" val="2481959737"/>
              </p:ext>
            </p:extLst>
          </p:nvPr>
        </p:nvGraphicFramePr>
        <p:xfrm>
          <a:off x="46954" y="5715000"/>
          <a:ext cx="3184402" cy="887606"/>
        </p:xfrm>
        <a:graphic>
          <a:graphicData uri="http://schemas.openxmlformats.org/presentationml/2006/ole">
            <mc:AlternateContent xmlns:mc="http://schemas.openxmlformats.org/markup-compatibility/2006">
              <mc:Choice xmlns:v="urn:schemas-microsoft-com:vml" Requires="v">
                <p:oleObj spid="_x0000_s126376" name="Equation" r:id="rId12" imgW="1638000" imgH="457200" progId="Equation.3">
                  <p:embed/>
                </p:oleObj>
              </mc:Choice>
              <mc:Fallback>
                <p:oleObj name="Equation" r:id="rId12" imgW="1638000" imgH="457200" progId="Equation.3">
                  <p:embed/>
                  <p:pic>
                    <p:nvPicPr>
                      <p:cNvPr id="100358" name="Object 6"/>
                      <p:cNvPicPr>
                        <a:picLocks noChangeAspect="1" noChangeArrowheads="1"/>
                      </p:cNvPicPr>
                      <p:nvPr/>
                    </p:nvPicPr>
                    <p:blipFill>
                      <a:blip r:embed="rId13"/>
                      <a:srcRect/>
                      <a:stretch>
                        <a:fillRect/>
                      </a:stretch>
                    </p:blipFill>
                    <p:spPr bwMode="auto">
                      <a:xfrm>
                        <a:off x="46954" y="5715000"/>
                        <a:ext cx="3184402" cy="887606"/>
                      </a:xfrm>
                      <a:prstGeom prst="rect">
                        <a:avLst/>
                      </a:prstGeom>
                      <a:noFill/>
                      <a:ln>
                        <a:noFill/>
                      </a:ln>
                      <a:effectLst/>
                    </p:spPr>
                  </p:pic>
                </p:oleObj>
              </mc:Fallback>
            </mc:AlternateContent>
          </a:graphicData>
        </a:graphic>
      </p:graphicFrame>
      <p:pic>
        <p:nvPicPr>
          <p:cNvPr id="55" name="Picture 23" descr="https://upload.wikimedia.org/wikipedia/commons/thumb/5/5b/Rotation_illus.svg/2000px-Rotation_illus.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419600" y="5562600"/>
            <a:ext cx="1112996" cy="11758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p:cNvSpPr txBox="1"/>
              <p:nvPr/>
            </p:nvSpPr>
            <p:spPr>
              <a:xfrm>
                <a:off x="6287858" y="5928494"/>
                <a:ext cx="2299952" cy="646331"/>
              </a:xfrm>
              <a:prstGeom prst="rect">
                <a:avLst/>
              </a:prstGeom>
              <a:noFill/>
            </p:spPr>
            <p:txBody>
              <a:bodyPr wrap="square" rtlCol="0">
                <a:spAutoFit/>
              </a:bodyPr>
              <a:lstStyle/>
              <a:p>
                <a:r>
                  <a:rPr lang="en-NZ" dirty="0"/>
                  <a:t>(</a:t>
                </a:r>
                <a:r>
                  <a:rPr lang="en-NZ" dirty="0" err="1"/>
                  <a:t>counterclockwise</a:t>
                </a:r>
                <a:r>
                  <a:rPr lang="en-NZ" dirty="0"/>
                  <a:t> rotation by angle </a:t>
                </a:r>
                <a14:m>
                  <m:oMath xmlns:m="http://schemas.openxmlformats.org/officeDocument/2006/math">
                    <m:r>
                      <a:rPr lang="en-NZ" i="1" smtClean="0">
                        <a:latin typeface="Cambria Math" panose="02040503050406030204" pitchFamily="18" charset="0"/>
                        <a:ea typeface="Cambria Math" panose="02040503050406030204" pitchFamily="18" charset="0"/>
                      </a:rPr>
                      <m:t>𝜃</m:t>
                    </m:r>
                    <m:r>
                      <a:rPr lang="en-NZ" b="0" i="1" smtClean="0">
                        <a:latin typeface="Cambria Math" panose="02040503050406030204" pitchFamily="18" charset="0"/>
                        <a:ea typeface="Cambria Math" panose="02040503050406030204" pitchFamily="18" charset="0"/>
                      </a:rPr>
                      <m:t>)</m:t>
                    </m:r>
                  </m:oMath>
                </a14:m>
                <a:endParaRPr lang="en-NZ" dirty="0"/>
              </a:p>
            </p:txBody>
          </p:sp>
        </mc:Choice>
        <mc:Fallback xmlns="">
          <p:sp>
            <p:nvSpPr>
              <p:cNvPr id="3" name="TextBox 2"/>
              <p:cNvSpPr txBox="1">
                <a:spLocks noRot="1" noChangeAspect="1" noMove="1" noResize="1" noEditPoints="1" noAdjustHandles="1" noChangeArrowheads="1" noChangeShapeType="1" noTextEdit="1"/>
              </p:cNvSpPr>
              <p:nvPr/>
            </p:nvSpPr>
            <p:spPr>
              <a:xfrm>
                <a:off x="6287858" y="5928494"/>
                <a:ext cx="2299952" cy="646331"/>
              </a:xfrm>
              <a:prstGeom prst="rect">
                <a:avLst/>
              </a:prstGeom>
              <a:blipFill>
                <a:blip r:embed="rId15"/>
                <a:stretch>
                  <a:fillRect l="-2116" t="-5660" b="-14151"/>
                </a:stretch>
              </a:blipFill>
            </p:spPr>
            <p:txBody>
              <a:bodyPr/>
              <a:lstStyle/>
              <a:p>
                <a:r>
                  <a:rPr lang="en-NZ">
                    <a:noFill/>
                  </a:rPr>
                  <a:t> </a:t>
                </a:r>
              </a:p>
            </p:txBody>
          </p:sp>
        </mc:Fallback>
      </mc:AlternateContent>
      <p:pic>
        <p:nvPicPr>
          <p:cNvPr id="2" name="Picture 1"/>
          <p:cNvPicPr>
            <a:picLocks noChangeAspect="1"/>
          </p:cNvPicPr>
          <p:nvPr/>
        </p:nvPicPr>
        <p:blipFill>
          <a:blip r:embed="rId16"/>
          <a:stretch>
            <a:fillRect/>
          </a:stretch>
        </p:blipFill>
        <p:spPr>
          <a:xfrm>
            <a:off x="9663144" y="108284"/>
            <a:ext cx="9261417" cy="6662279"/>
          </a:xfrm>
          <a:prstGeom prst="rect">
            <a:avLst/>
          </a:prstGeom>
        </p:spPr>
      </p:pic>
    </p:spTree>
    <p:extLst>
      <p:ext uri="{BB962C8B-B14F-4D97-AF65-F5344CB8AC3E}">
        <p14:creationId xmlns:p14="http://schemas.microsoft.com/office/powerpoint/2010/main" val="212353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Linear transformations that squeeze space: dimensionality reduction</a:t>
            </a:r>
          </a:p>
        </p:txBody>
      </p:sp>
      <p:pic>
        <p:nvPicPr>
          <p:cNvPr id="4" name="linear transformations for dimensionality redu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1981200"/>
            <a:ext cx="7168515" cy="4038600"/>
          </a:xfrm>
          <a:prstGeom prst="rect">
            <a:avLst/>
          </a:prstGeom>
        </p:spPr>
      </p:pic>
    </p:spTree>
    <p:extLst>
      <p:ext uri="{BB962C8B-B14F-4D97-AF65-F5344CB8AC3E}">
        <p14:creationId xmlns:p14="http://schemas.microsoft.com/office/powerpoint/2010/main" val="28861528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592" y="24740"/>
            <a:ext cx="8143495" cy="1143000"/>
          </a:xfrm>
        </p:spPr>
        <p:txBody>
          <a:bodyPr>
            <a:normAutofit/>
          </a:bodyPr>
          <a:lstStyle/>
          <a:p>
            <a:r>
              <a:rPr lang="en-US" altLang="en-US" sz="2400" dirty="0"/>
              <a:t>Matrix multiplication: a sequence of linear transformations condensed in one single linear transformation</a:t>
            </a:r>
            <a:endParaRPr lang="en-NZ" sz="2400" dirty="0"/>
          </a:p>
        </p:txBody>
      </p:sp>
      <p:pic>
        <p:nvPicPr>
          <p:cNvPr id="3" name="matrix multiplic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2737" y="1143000"/>
            <a:ext cx="8134350" cy="4572000"/>
          </a:xfrm>
          <a:prstGeom prst="rect">
            <a:avLst/>
          </a:prstGeom>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 y="5616189"/>
            <a:ext cx="1562100" cy="1241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a:xfrm>
            <a:off x="1477137" y="6172200"/>
            <a:ext cx="7514463" cy="68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Tx/>
              <a:buNone/>
            </a:pP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W,s,v</a:t>
            </a:r>
            <a:r>
              <a:rPr lang="en-US" sz="1800" dirty="0">
                <a:latin typeface="Consolas" panose="020B0609020204030204" pitchFamily="49" charset="0"/>
                <a:cs typeface="Consolas" panose="020B0609020204030204" pitchFamily="49" charset="0"/>
              </a:rPr>
              <a:t>] = </a:t>
            </a:r>
            <a:r>
              <a:rPr lang="en-US" sz="1800" dirty="0" err="1">
                <a:latin typeface="Consolas" panose="020B0609020204030204" pitchFamily="49" charset="0"/>
                <a:cs typeface="Consolas" panose="020B0609020204030204" pitchFamily="49" charset="0"/>
              </a:rPr>
              <a:t>svd</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repmat</a:t>
            </a:r>
            <a:r>
              <a:rPr lang="en-US" sz="1800" dirty="0">
                <a:latin typeface="Consolas" panose="020B0609020204030204" pitchFamily="49" charset="0"/>
                <a:cs typeface="Consolas" panose="020B0609020204030204" pitchFamily="49" charset="0"/>
              </a:rPr>
              <a:t>(sum(x.*x,1),size(x,1),1).*x)*x');</a:t>
            </a:r>
          </a:p>
        </p:txBody>
      </p:sp>
    </p:spTree>
    <p:extLst>
      <p:ext uri="{BB962C8B-B14F-4D97-AF65-F5344CB8AC3E}">
        <p14:creationId xmlns:p14="http://schemas.microsoft.com/office/powerpoint/2010/main" val="123101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video>
              <p:cMediaNode vol="80000">
                <p:cTn id="14" fill="hold" display="0">
                  <p:stCondLst>
                    <p:cond delay="indefinite"/>
                  </p:stCondLst>
                </p:cTn>
                <p:tgtEl>
                  <p:spTgt spid="3"/>
                </p:tgtEl>
              </p:cMediaNode>
            </p:video>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2400" dirty="0"/>
              <a:t>Linear algebra is a branch of mathematics which is essential for</a:t>
            </a:r>
          </a:p>
        </p:txBody>
      </p:sp>
      <p:sp>
        <p:nvSpPr>
          <p:cNvPr id="3" name="Content Placeholder 2"/>
          <p:cNvSpPr>
            <a:spLocks noGrp="1"/>
          </p:cNvSpPr>
          <p:nvPr>
            <p:ph idx="1"/>
          </p:nvPr>
        </p:nvSpPr>
        <p:spPr>
          <a:xfrm>
            <a:off x="129330" y="1371600"/>
            <a:ext cx="3147270" cy="5029200"/>
          </a:xfrm>
        </p:spPr>
        <p:txBody>
          <a:bodyPr>
            <a:normAutofit fontScale="85000" lnSpcReduction="10000"/>
          </a:bodyPr>
          <a:lstStyle/>
          <a:p>
            <a:r>
              <a:rPr lang="en-US" dirty="0"/>
              <a:t>Computer science</a:t>
            </a:r>
          </a:p>
          <a:p>
            <a:r>
              <a:rPr lang="en-US" dirty="0"/>
              <a:t>Physics</a:t>
            </a:r>
          </a:p>
          <a:p>
            <a:r>
              <a:rPr lang="en-US" dirty="0"/>
              <a:t>Electrical engineering</a:t>
            </a:r>
          </a:p>
          <a:p>
            <a:r>
              <a:rPr lang="en-US" dirty="0"/>
              <a:t>Mechanical engineering</a:t>
            </a:r>
          </a:p>
          <a:p>
            <a:r>
              <a:rPr lang="en-US" dirty="0"/>
              <a:t>Statistics</a:t>
            </a:r>
          </a:p>
          <a:p>
            <a:r>
              <a:rPr lang="en-US" dirty="0"/>
              <a:t>Economics</a:t>
            </a:r>
          </a:p>
          <a:p>
            <a:r>
              <a:rPr lang="en-US" dirty="0"/>
              <a:t>Finance</a:t>
            </a:r>
          </a:p>
          <a:p>
            <a:r>
              <a:rPr lang="en-US" b="1" dirty="0"/>
              <a:t>Machine learning</a:t>
            </a:r>
          </a:p>
          <a:p>
            <a:r>
              <a:rPr lang="en-US" dirty="0"/>
              <a:t>…</a:t>
            </a:r>
          </a:p>
          <a:p>
            <a:pPr marL="0" indent="0">
              <a:buNone/>
            </a:pPr>
            <a:endParaRPr lang="en-US" dirty="0"/>
          </a:p>
        </p:txBody>
      </p:sp>
      <p:sp>
        <p:nvSpPr>
          <p:cNvPr id="5" name="Rectangle 4"/>
          <p:cNvSpPr/>
          <p:nvPr/>
        </p:nvSpPr>
        <p:spPr>
          <a:xfrm>
            <a:off x="3505201" y="914400"/>
            <a:ext cx="5509470" cy="2585323"/>
          </a:xfrm>
          <a:prstGeom prst="rect">
            <a:avLst/>
          </a:prstGeom>
        </p:spPr>
        <p:txBody>
          <a:bodyPr wrap="square">
            <a:spAutoFit/>
          </a:bodyPr>
          <a:lstStyle/>
          <a:p>
            <a:pPr marL="285750" indent="-285750">
              <a:buFont typeface="Arial" panose="020B0604020202020204" pitchFamily="34" charset="0"/>
              <a:buChar char="•"/>
            </a:pPr>
            <a:r>
              <a:rPr lang="en-US" dirty="0"/>
              <a:t>The goal  of this lecture is not for you to become experts on the topic of linear algebra</a:t>
            </a:r>
          </a:p>
          <a:p>
            <a:pPr marL="285750" indent="-285750">
              <a:buFont typeface="Arial" panose="020B0604020202020204" pitchFamily="34" charset="0"/>
              <a:buChar char="•"/>
            </a:pPr>
            <a:r>
              <a:rPr lang="en-US" dirty="0"/>
              <a:t>But rather for you to become familiarized with the terminology and the intuition behind the principles</a:t>
            </a:r>
          </a:p>
          <a:p>
            <a:pPr marL="742950" lvl="1" indent="-285750">
              <a:buFont typeface="Arial" panose="020B0604020202020204" pitchFamily="34" charset="0"/>
              <a:buChar char="•"/>
            </a:pPr>
            <a:r>
              <a:rPr lang="en-NZ" dirty="0"/>
              <a:t>Both numeric and geometric</a:t>
            </a:r>
            <a:endParaRPr lang="en-US" dirty="0"/>
          </a:p>
          <a:p>
            <a:pPr marL="285750" indent="-285750">
              <a:buFont typeface="Arial" panose="020B0604020202020204" pitchFamily="34" charset="0"/>
              <a:buChar char="•"/>
            </a:pPr>
            <a:r>
              <a:rPr lang="en-US" dirty="0"/>
              <a:t>This might be one of the “hardest” topics of the paper</a:t>
            </a:r>
          </a:p>
          <a:p>
            <a:pPr marL="742950" lvl="1" indent="-285750">
              <a:buFont typeface="Arial" panose="020B0604020202020204" pitchFamily="34" charset="0"/>
              <a:buChar char="•"/>
            </a:pPr>
            <a:r>
              <a:rPr lang="en-US" dirty="0"/>
              <a:t>Due to its mathematical novelty</a:t>
            </a:r>
          </a:p>
          <a:p>
            <a:pPr marL="285750" indent="-285750">
              <a:buFont typeface="Arial" panose="020B0604020202020204" pitchFamily="34" charset="0"/>
              <a:buChar char="•"/>
            </a:pPr>
            <a:r>
              <a:rPr lang="en-US" dirty="0"/>
              <a:t>Be patient and try your best</a:t>
            </a:r>
          </a:p>
          <a:p>
            <a:pPr marL="285750" indent="-285750">
              <a:buFont typeface="Arial" panose="020B0604020202020204" pitchFamily="34" charset="0"/>
              <a:buChar char="•"/>
            </a:pPr>
            <a:endParaRPr lang="en-US" dirty="0"/>
          </a:p>
        </p:txBody>
      </p:sp>
      <p:pic>
        <p:nvPicPr>
          <p:cNvPr id="4" name="numeric operations versus geometric intui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56198" y="3429000"/>
            <a:ext cx="5558473" cy="3124200"/>
          </a:xfrm>
          <a:prstGeom prst="rect">
            <a:avLst/>
          </a:prstGeom>
        </p:spPr>
      </p:pic>
    </p:spTree>
    <p:extLst>
      <p:ext uri="{BB962C8B-B14F-4D97-AF65-F5344CB8AC3E}">
        <p14:creationId xmlns:p14="http://schemas.microsoft.com/office/powerpoint/2010/main" val="12627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idx="4294967295"/>
          </p:nvPr>
        </p:nvSpPr>
        <p:spPr/>
        <p:txBody>
          <a:bodyPr/>
          <a:lstStyle/>
          <a:p>
            <a:pPr eaLnBrk="1" hangingPunct="1"/>
            <a:r>
              <a:rPr lang="en-US" altLang="en-US" dirty="0"/>
              <a:t>Matrix multiplication</a:t>
            </a:r>
          </a:p>
        </p:txBody>
      </p:sp>
      <p:sp>
        <p:nvSpPr>
          <p:cNvPr id="22531" name="Content Placeholder 2"/>
          <p:cNvSpPr>
            <a:spLocks noGrp="1"/>
          </p:cNvSpPr>
          <p:nvPr>
            <p:ph idx="4294967295"/>
          </p:nvPr>
        </p:nvSpPr>
        <p:spPr>
          <a:xfrm>
            <a:off x="250825" y="1570037"/>
            <a:ext cx="8229600" cy="4525963"/>
          </a:xfrm>
        </p:spPr>
        <p:txBody>
          <a:bodyPr>
            <a:normAutofit/>
          </a:bodyPr>
          <a:lstStyle/>
          <a:p>
            <a:r>
              <a:rPr lang="en-GB" altLang="en-US" sz="2800" i="1" dirty="0"/>
              <a:t>When </a:t>
            </a:r>
            <a:r>
              <a:rPr lang="en-GB" altLang="en-US" sz="2800" b="1" i="1" dirty="0"/>
              <a:t>A</a:t>
            </a:r>
            <a:r>
              <a:rPr lang="en-GB" altLang="en-US" sz="2800" i="1" dirty="0"/>
              <a:t> is a </a:t>
            </a:r>
            <a:r>
              <a:rPr lang="en-GB" altLang="en-US" sz="2800" b="1" i="1" dirty="0" err="1">
                <a:solidFill>
                  <a:srgbClr val="3366FF"/>
                </a:solidFill>
              </a:rPr>
              <a:t>m</a:t>
            </a:r>
            <a:r>
              <a:rPr lang="en-GB" altLang="en-US" sz="2800" i="1" dirty="0" err="1"/>
              <a:t>x</a:t>
            </a:r>
            <a:r>
              <a:rPr lang="en-GB" altLang="en-US" sz="2800" b="1" i="1" dirty="0" err="1">
                <a:solidFill>
                  <a:srgbClr val="00B050"/>
                </a:solidFill>
              </a:rPr>
              <a:t>n</a:t>
            </a:r>
            <a:r>
              <a:rPr lang="en-GB" altLang="en-US" sz="2800" b="1" i="1" dirty="0"/>
              <a:t> </a:t>
            </a:r>
            <a:r>
              <a:rPr lang="en-GB" altLang="en-US" sz="2800" i="1" dirty="0"/>
              <a:t>matrix &amp; </a:t>
            </a:r>
            <a:r>
              <a:rPr lang="en-GB" altLang="en-US" sz="2800" b="1" i="1" dirty="0"/>
              <a:t>B </a:t>
            </a:r>
            <a:r>
              <a:rPr lang="en-GB" altLang="en-US" sz="2800" i="1" dirty="0"/>
              <a:t>is a </a:t>
            </a:r>
            <a:r>
              <a:rPr lang="en-GB" altLang="en-US" sz="2800" b="1" i="1" dirty="0" err="1">
                <a:solidFill>
                  <a:srgbClr val="FF0000"/>
                </a:solidFill>
              </a:rPr>
              <a:t>k</a:t>
            </a:r>
            <a:r>
              <a:rPr lang="en-GB" altLang="en-US" sz="2800" i="1" dirty="0" err="1"/>
              <a:t>x</a:t>
            </a:r>
            <a:r>
              <a:rPr lang="en-GB" altLang="en-US" sz="2800" b="1" i="1" dirty="0" err="1">
                <a:solidFill>
                  <a:srgbClr val="B465BB"/>
                </a:solidFill>
              </a:rPr>
              <a:t>l</a:t>
            </a:r>
            <a:r>
              <a:rPr lang="en-GB" altLang="en-US" sz="2800" i="1" dirty="0"/>
              <a:t> matrix, </a:t>
            </a:r>
            <a:r>
              <a:rPr lang="en-GB" altLang="en-US" sz="2800" b="1" i="1" dirty="0"/>
              <a:t>AB</a:t>
            </a:r>
            <a:r>
              <a:rPr lang="en-GB" altLang="en-US" sz="2800" i="1" dirty="0"/>
              <a:t> is only possible if </a:t>
            </a:r>
            <a:r>
              <a:rPr lang="en-GB" altLang="en-US" sz="2800" b="1" i="1" dirty="0">
                <a:solidFill>
                  <a:srgbClr val="00B050"/>
                </a:solidFill>
              </a:rPr>
              <a:t>n</a:t>
            </a:r>
            <a:r>
              <a:rPr lang="en-GB" altLang="en-US" sz="2800" i="1" dirty="0"/>
              <a:t>=</a:t>
            </a:r>
            <a:r>
              <a:rPr lang="en-GB" altLang="en-US" sz="2800" b="1" i="1" dirty="0">
                <a:solidFill>
                  <a:srgbClr val="FF0000"/>
                </a:solidFill>
              </a:rPr>
              <a:t>k </a:t>
            </a:r>
            <a:r>
              <a:rPr lang="en-GB" altLang="en-US" sz="2800" b="1" i="1" dirty="0"/>
              <a:t>(columns in A = rows in B)</a:t>
            </a:r>
            <a:endParaRPr lang="en-US" altLang="en-US" sz="2000" dirty="0"/>
          </a:p>
        </p:txBody>
      </p:sp>
      <p:graphicFrame>
        <p:nvGraphicFramePr>
          <p:cNvPr id="5" name="Object 6"/>
          <p:cNvGraphicFramePr>
            <a:graphicFrameLocks noChangeAspect="1"/>
          </p:cNvGraphicFramePr>
          <p:nvPr>
            <p:extLst>
              <p:ext uri="{D42A27DB-BD31-4B8C-83A1-F6EECF244321}">
                <p14:modId xmlns:p14="http://schemas.microsoft.com/office/powerpoint/2010/main" val="1035979284"/>
              </p:ext>
            </p:extLst>
          </p:nvPr>
        </p:nvGraphicFramePr>
        <p:xfrm>
          <a:off x="590550" y="3276600"/>
          <a:ext cx="4794250" cy="958850"/>
        </p:xfrm>
        <a:graphic>
          <a:graphicData uri="http://schemas.openxmlformats.org/presentationml/2006/ole">
            <mc:AlternateContent xmlns:mc="http://schemas.openxmlformats.org/markup-compatibility/2006">
              <mc:Choice xmlns:v="urn:schemas-microsoft-com:vml" Requires="v">
                <p:oleObj spid="_x0000_s100579" name="Equation" r:id="rId4" imgW="2286000" imgH="457200" progId="Equation.3">
                  <p:embed/>
                </p:oleObj>
              </mc:Choice>
              <mc:Fallback>
                <p:oleObj name="Equation" r:id="rId4" imgW="22860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550" y="3276600"/>
                        <a:ext cx="4794250"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p:cNvSpPr txBox="1">
            <a:spLocks noChangeArrowheads="1"/>
          </p:cNvSpPr>
          <p:nvPr/>
        </p:nvSpPr>
        <p:spPr bwMode="auto">
          <a:xfrm>
            <a:off x="5562601" y="2687161"/>
            <a:ext cx="34290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altLang="en-US" sz="1800" b="1" dirty="0">
                <a:latin typeface="Arial" pitchFamily="34" charset="0"/>
              </a:rPr>
              <a:t>Critical insight:</a:t>
            </a:r>
            <a:endParaRPr lang="en-US" altLang="en-US" sz="1800" b="1" dirty="0">
              <a:latin typeface="Arial" pitchFamily="34" charset="0"/>
              <a:sym typeface="Wingdings" panose="05000000000000000000" pitchFamily="2" charset="2"/>
            </a:endParaRPr>
          </a:p>
          <a:p>
            <a:pPr marL="285750" indent="-285750" eaLnBrk="1" hangingPunct="1">
              <a:buFont typeface="Arial" panose="020B0604020202020204" pitchFamily="34" charset="0"/>
              <a:buChar char="•"/>
            </a:pPr>
            <a:r>
              <a:rPr lang="en-US" altLang="en-US" sz="1800" b="1" dirty="0">
                <a:solidFill>
                  <a:srgbClr val="FF0000"/>
                </a:solidFill>
                <a:latin typeface="Arial" pitchFamily="34" charset="0"/>
              </a:rPr>
              <a:t>Dot product each row in 1</a:t>
            </a:r>
            <a:r>
              <a:rPr lang="en-US" altLang="en-US" sz="1800" b="1" baseline="30000" dirty="0">
                <a:solidFill>
                  <a:srgbClr val="FF0000"/>
                </a:solidFill>
                <a:latin typeface="Arial" pitchFamily="34" charset="0"/>
              </a:rPr>
              <a:t>st</a:t>
            </a:r>
            <a:r>
              <a:rPr lang="en-US" altLang="en-US" sz="1800" b="1" dirty="0">
                <a:solidFill>
                  <a:srgbClr val="FF0000"/>
                </a:solidFill>
                <a:latin typeface="Arial" pitchFamily="34" charset="0"/>
              </a:rPr>
              <a:t> matrix by each column in 2</a:t>
            </a:r>
            <a:r>
              <a:rPr lang="en-US" altLang="en-US" sz="1800" b="1" baseline="30000" dirty="0">
                <a:solidFill>
                  <a:srgbClr val="FF0000"/>
                </a:solidFill>
                <a:latin typeface="Arial" pitchFamily="34" charset="0"/>
              </a:rPr>
              <a:t>nd</a:t>
            </a:r>
            <a:r>
              <a:rPr lang="en-US" altLang="en-US" sz="1800" b="1" dirty="0">
                <a:solidFill>
                  <a:srgbClr val="FF0000"/>
                </a:solidFill>
                <a:latin typeface="Arial" pitchFamily="34" charset="0"/>
              </a:rPr>
              <a:t> matrix</a:t>
            </a:r>
          </a:p>
          <a:p>
            <a:pPr marL="285750" indent="-285750" eaLnBrk="1" hangingPunct="1">
              <a:buFont typeface="Arial" panose="020B0604020202020204" pitchFamily="34" charset="0"/>
              <a:buChar char="•"/>
            </a:pPr>
            <a:r>
              <a:rPr lang="en-US" altLang="en-US" b="1" dirty="0">
                <a:solidFill>
                  <a:srgbClr val="FF0000"/>
                </a:solidFill>
                <a:latin typeface="Arial" pitchFamily="34" charset="0"/>
              </a:rPr>
              <a:t>The row index of the 1</a:t>
            </a:r>
            <a:r>
              <a:rPr lang="en-US" altLang="en-US" b="1" baseline="30000" dirty="0">
                <a:solidFill>
                  <a:srgbClr val="FF0000"/>
                </a:solidFill>
                <a:latin typeface="Arial" pitchFamily="34" charset="0"/>
              </a:rPr>
              <a:t>st</a:t>
            </a:r>
            <a:r>
              <a:rPr lang="en-US" altLang="en-US" b="1" dirty="0">
                <a:solidFill>
                  <a:srgbClr val="FF0000"/>
                </a:solidFill>
                <a:latin typeface="Arial" pitchFamily="34" charset="0"/>
              </a:rPr>
              <a:t> matrix and the column index of the 2</a:t>
            </a:r>
            <a:r>
              <a:rPr lang="en-US" altLang="en-US" b="1" baseline="30000" dirty="0">
                <a:solidFill>
                  <a:srgbClr val="FF0000"/>
                </a:solidFill>
                <a:latin typeface="Arial" pitchFamily="34" charset="0"/>
              </a:rPr>
              <a:t>nd</a:t>
            </a:r>
            <a:r>
              <a:rPr lang="en-US" altLang="en-US" b="1" dirty="0">
                <a:solidFill>
                  <a:srgbClr val="FF0000"/>
                </a:solidFill>
                <a:latin typeface="Arial" pitchFamily="34" charset="0"/>
              </a:rPr>
              <a:t> matrix indicates the location of the dot product in the output matrix</a:t>
            </a:r>
            <a:endParaRPr lang="en-US" altLang="en-US" sz="1800" b="1" dirty="0">
              <a:solidFill>
                <a:srgbClr val="FF0000"/>
              </a:solidFill>
              <a:latin typeface="Arial"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5613" y="4419600"/>
            <a:ext cx="3962400" cy="2245360"/>
          </a:xfrm>
          <a:prstGeom prst="rect">
            <a:avLst/>
          </a:prstGeom>
        </p:spPr>
      </p:pic>
      <p:sp>
        <p:nvSpPr>
          <p:cNvPr id="3" name="TextBox 2"/>
          <p:cNvSpPr txBox="1"/>
          <p:nvPr/>
        </p:nvSpPr>
        <p:spPr>
          <a:xfrm>
            <a:off x="560387" y="2667000"/>
            <a:ext cx="1039813" cy="646331"/>
          </a:xfrm>
          <a:prstGeom prst="rect">
            <a:avLst/>
          </a:prstGeom>
          <a:noFill/>
        </p:spPr>
        <p:txBody>
          <a:bodyPr wrap="square" rtlCol="0">
            <a:spAutoFit/>
          </a:bodyPr>
          <a:lstStyle/>
          <a:p>
            <a:pPr algn="ctr"/>
            <a:r>
              <a:rPr lang="en-US" dirty="0"/>
              <a:t>1</a:t>
            </a:r>
            <a:r>
              <a:rPr lang="en-US" baseline="30000" dirty="0"/>
              <a:t>st</a:t>
            </a:r>
            <a:r>
              <a:rPr lang="en-US" dirty="0"/>
              <a:t> Matrix</a:t>
            </a:r>
          </a:p>
        </p:txBody>
      </p:sp>
      <p:sp>
        <p:nvSpPr>
          <p:cNvPr id="8" name="TextBox 7"/>
          <p:cNvSpPr txBox="1"/>
          <p:nvPr/>
        </p:nvSpPr>
        <p:spPr>
          <a:xfrm>
            <a:off x="1600200" y="2658715"/>
            <a:ext cx="1039813" cy="646331"/>
          </a:xfrm>
          <a:prstGeom prst="rect">
            <a:avLst/>
          </a:prstGeom>
          <a:noFill/>
        </p:spPr>
        <p:txBody>
          <a:bodyPr wrap="square" rtlCol="0">
            <a:spAutoFit/>
          </a:bodyPr>
          <a:lstStyle/>
          <a:p>
            <a:pPr algn="ctr"/>
            <a:r>
              <a:rPr lang="en-US" dirty="0"/>
              <a:t>2</a:t>
            </a:r>
            <a:r>
              <a:rPr lang="en-US" baseline="30000" dirty="0"/>
              <a:t>nd</a:t>
            </a:r>
            <a:r>
              <a:rPr lang="en-US" dirty="0"/>
              <a:t>  Matrix</a:t>
            </a:r>
          </a:p>
        </p:txBody>
      </p:sp>
      <p:sp>
        <p:nvSpPr>
          <p:cNvPr id="9" name="TextBox 8"/>
          <p:cNvSpPr txBox="1"/>
          <p:nvPr/>
        </p:nvSpPr>
        <p:spPr>
          <a:xfrm>
            <a:off x="3429000" y="2825660"/>
            <a:ext cx="2621755" cy="369332"/>
          </a:xfrm>
          <a:prstGeom prst="rect">
            <a:avLst/>
          </a:prstGeom>
          <a:noFill/>
        </p:spPr>
        <p:txBody>
          <a:bodyPr wrap="square" rtlCol="0">
            <a:spAutoFit/>
          </a:bodyPr>
          <a:lstStyle/>
          <a:p>
            <a:r>
              <a:rPr lang="en-US" dirty="0"/>
              <a:t>Output Matrix</a:t>
            </a:r>
          </a:p>
        </p:txBody>
      </p:sp>
    </p:spTree>
    <p:extLst>
      <p:ext uri="{BB962C8B-B14F-4D97-AF65-F5344CB8AC3E}">
        <p14:creationId xmlns:p14="http://schemas.microsoft.com/office/powerpoint/2010/main" val="197711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381001"/>
            <a:ext cx="7772400" cy="584775"/>
          </a:xfrm>
          <a:prstGeom prst="rect">
            <a:avLst/>
          </a:prstGeom>
          <a:noFill/>
        </p:spPr>
        <p:txBody>
          <a:bodyPr wrap="square" rtlCol="0">
            <a:spAutoFit/>
          </a:bodyPr>
          <a:lstStyle/>
          <a:p>
            <a:r>
              <a:rPr lang="en-US" sz="3200" b="1" dirty="0"/>
              <a:t>Examples</a:t>
            </a:r>
          </a:p>
        </p:txBody>
      </p:sp>
      <mc:AlternateContent xmlns:mc="http://schemas.openxmlformats.org/markup-compatibility/2006" xmlns:a14="http://schemas.microsoft.com/office/drawing/2010/main">
        <mc:Choice Requires="a14">
          <p:sp>
            <p:nvSpPr>
              <p:cNvPr id="2" name="TextBox 1"/>
              <p:cNvSpPr txBox="1"/>
              <p:nvPr/>
            </p:nvSpPr>
            <p:spPr>
              <a:xfrm>
                <a:off x="2306610" y="1524000"/>
                <a:ext cx="5402761" cy="10161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m:rPr>
                                    <m:brk m:alnAt="7"/>
                                  </m:rPr>
                                  <a:rPr lang="en-NZ" sz="3600" b="0" i="1" smtClean="0">
                                    <a:latin typeface="Cambria Math"/>
                                  </a:rPr>
                                  <m:t>1</m:t>
                                </m:r>
                              </m:e>
                              <m:e>
                                <m:r>
                                  <a:rPr lang="en-NZ" sz="3600" b="0" i="1" smtClean="0">
                                    <a:latin typeface="Cambria Math"/>
                                  </a:rPr>
                                  <m:t>3</m:t>
                                </m:r>
                              </m:e>
                            </m:mr>
                            <m:mr>
                              <m:e>
                                <m:r>
                                  <a:rPr lang="en-NZ" sz="3600" b="0" i="1" smtClean="0">
                                    <a:latin typeface="Cambria Math"/>
                                  </a:rPr>
                                  <m:t>2</m:t>
                                </m:r>
                              </m:e>
                              <m:e>
                                <m:r>
                                  <a:rPr lang="en-NZ" sz="3600" b="0" i="1" smtClean="0">
                                    <a:latin typeface="Cambria Math"/>
                                  </a:rPr>
                                  <m:t>5</m:t>
                                </m:r>
                              </m:e>
                            </m:mr>
                          </m:m>
                        </m:e>
                      </m:d>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m:rPr>
                                    <m:brk m:alnAt="7"/>
                                  </m:rPr>
                                  <a:rPr lang="en-NZ" sz="3600" b="0" i="1" smtClean="0">
                                    <a:latin typeface="Cambria Math"/>
                                  </a:rPr>
                                  <m:t>0</m:t>
                                </m:r>
                              </m:e>
                              <m:e>
                                <m:r>
                                  <a:rPr lang="en-NZ" sz="3600" b="0" i="1" smtClean="0">
                                    <a:latin typeface="Cambria Math"/>
                                  </a:rPr>
                                  <m:t>1</m:t>
                                </m:r>
                              </m:e>
                            </m:mr>
                            <m:mr>
                              <m:e>
                                <m:r>
                                  <a:rPr lang="en-NZ" sz="3600" b="0" i="1" smtClean="0">
                                    <a:latin typeface="Cambria Math"/>
                                  </a:rPr>
                                  <m:t>3</m:t>
                                </m:r>
                              </m:e>
                              <m:e>
                                <m:r>
                                  <a:rPr lang="en-NZ" sz="3600" b="0" i="1" smtClean="0">
                                    <a:latin typeface="Cambria Math"/>
                                  </a:rPr>
                                  <m:t>2</m:t>
                                </m:r>
                              </m:e>
                            </m:mr>
                          </m:m>
                        </m:e>
                      </m:d>
                      <m:r>
                        <a:rPr lang="en-NZ" sz="3600" b="0" i="1" smtClean="0">
                          <a:latin typeface="Cambria Math"/>
                        </a:rPr>
                        <m:t>=</m:t>
                      </m:r>
                      <m:d>
                        <m:dPr>
                          <m:begChr m:val="["/>
                          <m:endChr m:val="]"/>
                          <m:ctrlPr>
                            <a:rPr lang="en-NZ" sz="3600" b="0" i="1" smtClean="0">
                              <a:latin typeface="Cambria Math" panose="02040503050406030204" pitchFamily="18" charset="0"/>
                            </a:rPr>
                          </m:ctrlPr>
                        </m:dPr>
                        <m:e>
                          <m:m>
                            <m:mPr>
                              <m:mcs>
                                <m:mc>
                                  <m:mcPr>
                                    <m:count m:val="2"/>
                                    <m:mcJc m:val="center"/>
                                  </m:mcPr>
                                </m:mc>
                              </m:mcs>
                              <m:ctrlPr>
                                <a:rPr lang="en-NZ" sz="3600" b="0" i="1" smtClean="0">
                                  <a:latin typeface="Cambria Math" panose="02040503050406030204" pitchFamily="18" charset="0"/>
                                </a:rPr>
                              </m:ctrlPr>
                            </m:mPr>
                            <m:mr>
                              <m:e>
                                <m:r>
                                  <m:rPr>
                                    <m:brk m:alnAt="7"/>
                                  </m:rPr>
                                  <a:rPr lang="en-NZ" sz="3600" b="0" i="1" smtClean="0">
                                    <a:latin typeface="Cambria Math"/>
                                  </a:rPr>
                                  <m:t>9</m:t>
                                </m:r>
                              </m:e>
                              <m:e>
                                <m:r>
                                  <a:rPr lang="en-NZ" sz="3600" b="0" i="1" smtClean="0">
                                    <a:latin typeface="Cambria Math"/>
                                  </a:rPr>
                                  <m:t>7</m:t>
                                </m:r>
                              </m:e>
                            </m:mr>
                            <m:mr>
                              <m:e>
                                <m:r>
                                  <a:rPr lang="en-NZ" sz="3600" b="0" i="1" smtClean="0">
                                    <a:latin typeface="Cambria Math"/>
                                  </a:rPr>
                                  <m:t>15</m:t>
                                </m:r>
                              </m:e>
                              <m:e>
                                <m:r>
                                  <a:rPr lang="en-NZ" sz="3600" b="0" i="1" smtClean="0">
                                    <a:latin typeface="Cambria Math"/>
                                  </a:rPr>
                                  <m:t>12</m:t>
                                </m:r>
                              </m:e>
                            </m:mr>
                          </m:m>
                        </m:e>
                      </m:d>
                    </m:oMath>
                  </m:oMathPara>
                </a14:m>
                <a:endParaRPr 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2306610" y="1524000"/>
                <a:ext cx="5402761" cy="101611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721901" y="2646075"/>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a:t>x2</a:t>
                </a:r>
              </a:p>
            </p:txBody>
          </p:sp>
        </mc:Choice>
        <mc:Fallback xmlns="">
          <p:sp>
            <p:nvSpPr>
              <p:cNvPr id="18" name="TextBox 17"/>
              <p:cNvSpPr txBox="1">
                <a:spLocks noRot="1" noChangeAspect="1" noMove="1" noResize="1" noEditPoints="1" noAdjustHandles="1" noChangeArrowheads="1" noChangeShapeType="1" noTextEdit="1"/>
              </p:cNvSpPr>
              <p:nvPr/>
            </p:nvSpPr>
            <p:spPr>
              <a:xfrm>
                <a:off x="2721901" y="2646075"/>
                <a:ext cx="918475" cy="513282"/>
              </a:xfrm>
              <a:prstGeom prst="rect">
                <a:avLst/>
              </a:prstGeom>
              <a:blipFill rotWithShape="1">
                <a:blip r:embed="rId4"/>
                <a:stretch>
                  <a:fillRect t="-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036561" y="2641044"/>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a:t>x2</a:t>
                </a:r>
              </a:p>
            </p:txBody>
          </p:sp>
        </mc:Choice>
        <mc:Fallback xmlns="">
          <p:sp>
            <p:nvSpPr>
              <p:cNvPr id="19" name="TextBox 18"/>
              <p:cNvSpPr txBox="1">
                <a:spLocks noRot="1" noChangeAspect="1" noMove="1" noResize="1" noEditPoints="1" noAdjustHandles="1" noChangeArrowheads="1" noChangeShapeType="1" noTextEdit="1"/>
              </p:cNvSpPr>
              <p:nvPr/>
            </p:nvSpPr>
            <p:spPr>
              <a:xfrm>
                <a:off x="4036561" y="2641044"/>
                <a:ext cx="918475" cy="513282"/>
              </a:xfrm>
              <a:prstGeom prst="rect">
                <a:avLst/>
              </a:prstGeom>
              <a:blipFill rotWithShape="1">
                <a:blip r:embed="rId5"/>
                <a:stretch>
                  <a:fillRect t="-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172200" y="2646075"/>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a:t>x2</a:t>
                </a:r>
              </a:p>
            </p:txBody>
          </p:sp>
        </mc:Choice>
        <mc:Fallback xmlns="">
          <p:sp>
            <p:nvSpPr>
              <p:cNvPr id="20" name="TextBox 19"/>
              <p:cNvSpPr txBox="1">
                <a:spLocks noRot="1" noChangeAspect="1" noMove="1" noResize="1" noEditPoints="1" noAdjustHandles="1" noChangeArrowheads="1" noChangeShapeType="1" noTextEdit="1"/>
              </p:cNvSpPr>
              <p:nvPr/>
            </p:nvSpPr>
            <p:spPr>
              <a:xfrm>
                <a:off x="6172200" y="2646075"/>
                <a:ext cx="918475" cy="513282"/>
              </a:xfrm>
              <a:prstGeom prst="rect">
                <a:avLst/>
              </a:prstGeom>
              <a:blipFill rotWithShape="1">
                <a:blip r:embed="rId6"/>
                <a:stretch>
                  <a:fillRect t="-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932821" y="4114800"/>
                <a:ext cx="6150338" cy="1557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m:rPr>
                                    <m:brk m:alnAt="7"/>
                                  </m:rPr>
                                  <a:rPr lang="en-NZ" sz="3600" b="0" i="1" smtClean="0">
                                    <a:latin typeface="Cambria Math"/>
                                  </a:rPr>
                                  <m:t>1</m:t>
                                </m:r>
                              </m:e>
                              <m:e>
                                <m:r>
                                  <a:rPr lang="en-NZ" sz="3600" b="0" i="1" smtClean="0">
                                    <a:latin typeface="Cambria Math"/>
                                  </a:rPr>
                                  <m:t>3</m:t>
                                </m:r>
                              </m:e>
                              <m:e>
                                <m:r>
                                  <a:rPr lang="en-NZ" sz="3600" b="0" i="1" smtClean="0">
                                    <a:latin typeface="Cambria Math"/>
                                  </a:rPr>
                                  <m:t>2</m:t>
                                </m:r>
                              </m:e>
                            </m:mr>
                            <m:mr>
                              <m:e>
                                <m:r>
                                  <a:rPr lang="en-NZ" sz="3600" b="0" i="1" smtClean="0">
                                    <a:latin typeface="Cambria Math"/>
                                  </a:rPr>
                                  <m:t>4</m:t>
                                </m:r>
                              </m:e>
                              <m:e>
                                <m:r>
                                  <a:rPr lang="en-NZ" sz="3600" b="0" i="1" smtClean="0">
                                    <a:latin typeface="Cambria Math"/>
                                  </a:rPr>
                                  <m:t>0</m:t>
                                </m:r>
                              </m:e>
                              <m:e>
                                <m:r>
                                  <a:rPr lang="en-NZ" sz="3600" b="0" i="1" smtClean="0">
                                    <a:latin typeface="Cambria Math"/>
                                  </a:rPr>
                                  <m:t>1</m:t>
                                </m:r>
                              </m:e>
                            </m:mr>
                          </m:m>
                        </m:e>
                      </m:d>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m:rPr>
                                    <m:brk m:alnAt="7"/>
                                  </m:rPr>
                                  <a:rPr lang="en-NZ" sz="3600" b="0" i="1" smtClean="0">
                                    <a:latin typeface="Cambria Math"/>
                                  </a:rPr>
                                  <m:t>1</m:t>
                                </m:r>
                              </m:e>
                              <m:e>
                                <m:r>
                                  <a:rPr lang="en-NZ" sz="3600" b="0" i="1" smtClean="0">
                                    <a:latin typeface="Cambria Math"/>
                                  </a:rPr>
                                  <m:t>3</m:t>
                                </m:r>
                              </m:e>
                            </m:mr>
                            <m:mr>
                              <m:e>
                                <m:r>
                                  <a:rPr lang="en-NZ" sz="3600" b="0" i="1" smtClean="0">
                                    <a:latin typeface="Cambria Math"/>
                                  </a:rPr>
                                  <m:t>0</m:t>
                                </m:r>
                              </m:e>
                              <m:e>
                                <m:r>
                                  <a:rPr lang="en-NZ" sz="3600" b="0" i="1" smtClean="0">
                                    <a:latin typeface="Cambria Math"/>
                                  </a:rPr>
                                  <m:t>1</m:t>
                                </m:r>
                              </m:e>
                            </m:mr>
                            <m:mr>
                              <m:e>
                                <m:r>
                                  <a:rPr lang="en-NZ" sz="3600" b="0" i="1" smtClean="0">
                                    <a:latin typeface="Cambria Math"/>
                                  </a:rPr>
                                  <m:t>5</m:t>
                                </m:r>
                              </m:e>
                              <m:e>
                                <m:r>
                                  <a:rPr lang="en-NZ" sz="3600" b="0" i="1" smtClean="0">
                                    <a:latin typeface="Cambria Math"/>
                                  </a:rPr>
                                  <m:t>2</m:t>
                                </m:r>
                              </m:e>
                            </m:mr>
                          </m:m>
                        </m:e>
                      </m:d>
                      <m:r>
                        <a:rPr lang="en-NZ" sz="3600" b="0" i="1" smtClean="0">
                          <a:latin typeface="Cambria Math"/>
                        </a:rPr>
                        <m:t>=</m:t>
                      </m:r>
                      <m:d>
                        <m:dPr>
                          <m:begChr m:val="["/>
                          <m:endChr m:val="]"/>
                          <m:ctrlPr>
                            <a:rPr lang="en-NZ" sz="3600" b="0" i="1" smtClean="0">
                              <a:latin typeface="Cambria Math" panose="02040503050406030204" pitchFamily="18" charset="0"/>
                            </a:rPr>
                          </m:ctrlPr>
                        </m:dPr>
                        <m:e>
                          <m:m>
                            <m:mPr>
                              <m:mcs>
                                <m:mc>
                                  <m:mcPr>
                                    <m:count m:val="2"/>
                                    <m:mcJc m:val="center"/>
                                  </m:mcPr>
                                </m:mc>
                              </m:mcs>
                              <m:ctrlPr>
                                <a:rPr lang="en-NZ" sz="3600" b="0" i="1" smtClean="0">
                                  <a:latin typeface="Cambria Math" panose="02040503050406030204" pitchFamily="18" charset="0"/>
                                </a:rPr>
                              </m:ctrlPr>
                            </m:mPr>
                            <m:mr>
                              <m:e>
                                <m:r>
                                  <m:rPr>
                                    <m:brk m:alnAt="7"/>
                                  </m:rPr>
                                  <a:rPr lang="en-NZ" sz="3600" b="0" i="1" smtClean="0">
                                    <a:latin typeface="Cambria Math"/>
                                  </a:rPr>
                                  <m:t>1</m:t>
                                </m:r>
                                <m:r>
                                  <a:rPr lang="en-NZ" sz="3600" b="0" i="1" smtClean="0">
                                    <a:latin typeface="Cambria Math"/>
                                  </a:rPr>
                                  <m:t>1</m:t>
                                </m:r>
                              </m:e>
                              <m:e>
                                <m:r>
                                  <a:rPr lang="en-NZ" sz="3600" b="0" i="1" smtClean="0">
                                    <a:latin typeface="Cambria Math"/>
                                  </a:rPr>
                                  <m:t>10</m:t>
                                </m:r>
                              </m:e>
                            </m:mr>
                            <m:mr>
                              <m:e>
                                <m:r>
                                  <a:rPr lang="en-NZ" sz="3600" b="0" i="1" smtClean="0">
                                    <a:latin typeface="Cambria Math"/>
                                  </a:rPr>
                                  <m:t>9</m:t>
                                </m:r>
                              </m:e>
                              <m:e>
                                <m:r>
                                  <a:rPr lang="en-NZ" sz="3600" b="0" i="1" smtClean="0">
                                    <a:latin typeface="Cambria Math"/>
                                  </a:rPr>
                                  <m:t>14</m:t>
                                </m:r>
                              </m:e>
                            </m:mr>
                          </m:m>
                        </m:e>
                      </m:d>
                    </m:oMath>
                  </m:oMathPara>
                </a14:m>
                <a:endParaRPr lang="en-US" sz="3600" dirty="0"/>
              </a:p>
            </p:txBody>
          </p:sp>
        </mc:Choice>
        <mc:Fallback xmlns="">
          <p:sp>
            <p:nvSpPr>
              <p:cNvPr id="3" name="TextBox 2"/>
              <p:cNvSpPr txBox="1">
                <a:spLocks noRot="1" noChangeAspect="1" noMove="1" noResize="1" noEditPoints="1" noAdjustHandles="1" noChangeArrowheads="1" noChangeShapeType="1" noTextEdit="1"/>
              </p:cNvSpPr>
              <p:nvPr/>
            </p:nvSpPr>
            <p:spPr>
              <a:xfrm>
                <a:off x="1932821" y="4114800"/>
                <a:ext cx="6150338" cy="1557349"/>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415063" y="5672149"/>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a:t>x3</a:t>
                </a:r>
              </a:p>
            </p:txBody>
          </p:sp>
        </mc:Choice>
        <mc:Fallback xmlns="">
          <p:sp>
            <p:nvSpPr>
              <p:cNvPr id="22" name="TextBox 21"/>
              <p:cNvSpPr txBox="1">
                <a:spLocks noRot="1" noChangeAspect="1" noMove="1" noResize="1" noEditPoints="1" noAdjustHandles="1" noChangeArrowheads="1" noChangeShapeType="1" noTextEdit="1"/>
              </p:cNvSpPr>
              <p:nvPr/>
            </p:nvSpPr>
            <p:spPr>
              <a:xfrm>
                <a:off x="2415063" y="5672149"/>
                <a:ext cx="918475" cy="513282"/>
              </a:xfrm>
              <a:prstGeom prst="rect">
                <a:avLst/>
              </a:prstGeom>
              <a:blipFill rotWithShape="1">
                <a:blip r:embed="rId8"/>
                <a:stretch>
                  <a:fillRect t="-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343400" y="5672149"/>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3</m:t>
                    </m:r>
                  </m:oMath>
                </a14:m>
                <a:r>
                  <a:rPr lang="en-US" sz="2800" baseline="30000" dirty="0"/>
                  <a:t>x2</a:t>
                </a:r>
              </a:p>
            </p:txBody>
          </p:sp>
        </mc:Choice>
        <mc:Fallback xmlns="">
          <p:sp>
            <p:nvSpPr>
              <p:cNvPr id="23" name="TextBox 22"/>
              <p:cNvSpPr txBox="1">
                <a:spLocks noRot="1" noChangeAspect="1" noMove="1" noResize="1" noEditPoints="1" noAdjustHandles="1" noChangeArrowheads="1" noChangeShapeType="1" noTextEdit="1"/>
              </p:cNvSpPr>
              <p:nvPr/>
            </p:nvSpPr>
            <p:spPr>
              <a:xfrm>
                <a:off x="4343400" y="5672149"/>
                <a:ext cx="918475" cy="513282"/>
              </a:xfrm>
              <a:prstGeom prst="rect">
                <a:avLst/>
              </a:prstGeom>
              <a:blipFill rotWithShape="1">
                <a:blip r:embed="rId9"/>
                <a:stretch>
                  <a:fillRect t="-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31437" y="5672149"/>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a:t>x2</a:t>
                </a:r>
              </a:p>
            </p:txBody>
          </p:sp>
        </mc:Choice>
        <mc:Fallback xmlns="">
          <p:sp>
            <p:nvSpPr>
              <p:cNvPr id="24" name="TextBox 23"/>
              <p:cNvSpPr txBox="1">
                <a:spLocks noRot="1" noChangeAspect="1" noMove="1" noResize="1" noEditPoints="1" noAdjustHandles="1" noChangeArrowheads="1" noChangeShapeType="1" noTextEdit="1"/>
              </p:cNvSpPr>
              <p:nvPr/>
            </p:nvSpPr>
            <p:spPr>
              <a:xfrm>
                <a:off x="6631437" y="5672149"/>
                <a:ext cx="918475" cy="513282"/>
              </a:xfrm>
              <a:prstGeom prst="rect">
                <a:avLst/>
              </a:prstGeom>
              <a:blipFill rotWithShape="1">
                <a:blip r:embed="rId10"/>
                <a:stretch>
                  <a:fillRect t="-4706"/>
                </a:stretch>
              </a:blipFill>
            </p:spPr>
            <p:txBody>
              <a:bodyPr/>
              <a:lstStyle/>
              <a:p>
                <a:r>
                  <a:rPr lang="en-US">
                    <a:noFill/>
                  </a:rPr>
                  <a:t> </a:t>
                </a:r>
              </a:p>
            </p:txBody>
          </p:sp>
        </mc:Fallback>
      </mc:AlternateContent>
    </p:spTree>
    <p:extLst>
      <p:ext uri="{BB962C8B-B14F-4D97-AF65-F5344CB8AC3E}">
        <p14:creationId xmlns:p14="http://schemas.microsoft.com/office/powerpoint/2010/main" val="2281530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p:txBody>
          <a:bodyPr/>
          <a:lstStyle/>
          <a:p>
            <a:pPr eaLnBrk="1" hangingPunct="1"/>
            <a:r>
              <a:rPr lang="en-US" altLang="en-US" dirty="0"/>
              <a:t>Matrix multiplication properties</a:t>
            </a:r>
          </a:p>
        </p:txBody>
      </p:sp>
      <p:sp>
        <p:nvSpPr>
          <p:cNvPr id="23555" name="Content Placeholder 2"/>
          <p:cNvSpPr>
            <a:spLocks noGrp="1"/>
          </p:cNvSpPr>
          <p:nvPr>
            <p:ph idx="4294967295"/>
          </p:nvPr>
        </p:nvSpPr>
        <p:spPr>
          <a:xfrm>
            <a:off x="250824" y="1196975"/>
            <a:ext cx="8816975" cy="4525963"/>
          </a:xfrm>
        </p:spPr>
        <p:txBody>
          <a:bodyPr>
            <a:noAutofit/>
          </a:bodyPr>
          <a:lstStyle/>
          <a:p>
            <a:pPr eaLnBrk="1" hangingPunct="1"/>
            <a:r>
              <a:rPr lang="en-US" altLang="en-US" sz="2400" dirty="0"/>
              <a:t>Matrix multiplication is NOT commutative </a:t>
            </a:r>
            <a:r>
              <a:rPr lang="en-US" altLang="en-US" sz="2400" dirty="0" err="1"/>
              <a:t>i.e</a:t>
            </a:r>
            <a:r>
              <a:rPr lang="en-US" altLang="en-US" sz="2400" dirty="0"/>
              <a:t> the order matters!</a:t>
            </a:r>
          </a:p>
          <a:p>
            <a:pPr lvl="1" eaLnBrk="1" hangingPunct="1"/>
            <a:r>
              <a:rPr lang="en-US" altLang="en-US" sz="2000" dirty="0"/>
              <a:t>In general AB≠BA</a:t>
            </a:r>
          </a:p>
          <a:p>
            <a:pPr lvl="1" eaLnBrk="1" hangingPunct="1"/>
            <a:endParaRPr lang="en-NZ" altLang="en-US" sz="2000" dirty="0"/>
          </a:p>
          <a:p>
            <a:pPr eaLnBrk="1" hangingPunct="1"/>
            <a:endParaRPr lang="en-US" altLang="en-US" sz="2000" dirty="0"/>
          </a:p>
          <a:p>
            <a:pPr eaLnBrk="1" hangingPunct="1"/>
            <a:endParaRPr lang="en-US" altLang="en-US" sz="2000" dirty="0"/>
          </a:p>
          <a:p>
            <a:pPr eaLnBrk="1" hangingPunct="1"/>
            <a:endParaRPr lang="en-US" altLang="en-US" sz="2000" dirty="0"/>
          </a:p>
          <a:p>
            <a:pPr eaLnBrk="1" hangingPunct="1"/>
            <a:endParaRPr lang="en-US" altLang="en-US" sz="2000" dirty="0"/>
          </a:p>
          <a:p>
            <a:pPr eaLnBrk="1" hangingPunct="1"/>
            <a:endParaRPr lang="en-US" altLang="en-US" sz="2400" dirty="0"/>
          </a:p>
          <a:p>
            <a:pPr eaLnBrk="1" hangingPunct="1"/>
            <a:r>
              <a:rPr lang="en-US" altLang="en-US" sz="2400" dirty="0"/>
              <a:t>Matrix multiplication IS associative</a:t>
            </a:r>
          </a:p>
          <a:p>
            <a:pPr lvl="1" eaLnBrk="1" hangingPunct="1"/>
            <a:r>
              <a:rPr lang="en-US" altLang="en-US" sz="2000" dirty="0"/>
              <a:t>A(BC)=(AB)C</a:t>
            </a:r>
          </a:p>
          <a:p>
            <a:pPr lvl="1" eaLnBrk="1" hangingPunct="1"/>
            <a:endParaRPr lang="en-US" altLang="en-US" sz="2000" dirty="0"/>
          </a:p>
          <a:p>
            <a:pPr eaLnBrk="1" hangingPunct="1"/>
            <a:r>
              <a:rPr lang="en-US" altLang="en-US" sz="2400" dirty="0"/>
              <a:t>Matrix multiplication IS distributive</a:t>
            </a:r>
          </a:p>
          <a:p>
            <a:pPr lvl="1" eaLnBrk="1" hangingPunct="1"/>
            <a:r>
              <a:rPr lang="en-US" altLang="en-US" sz="2000" dirty="0"/>
              <a:t>A(B+C)=AB+AC</a:t>
            </a:r>
          </a:p>
          <a:p>
            <a:pPr lvl="1" eaLnBrk="1" hangingPunct="1"/>
            <a:r>
              <a:rPr lang="en-US" altLang="en-US" sz="2000" dirty="0"/>
              <a:t>(A+B)C=AC+BC</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464814" y="1752600"/>
            <a:ext cx="3088386" cy="97536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431704" y="3160575"/>
            <a:ext cx="3088386" cy="975360"/>
          </a:xfrm>
          <a:prstGeom prst="rect">
            <a:avLst/>
          </a:prstGeom>
        </p:spPr>
      </p:pic>
    </p:spTree>
    <p:extLst>
      <p:ext uri="{BB962C8B-B14F-4D97-AF65-F5344CB8AC3E}">
        <p14:creationId xmlns:p14="http://schemas.microsoft.com/office/powerpoint/2010/main" val="462832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a:bodyPr>
          <a:lstStyle/>
          <a:p>
            <a:r>
              <a:rPr lang="en-US" sz="2400" dirty="0"/>
              <a:t>Why are matrices multiplication relevant for machine learning?</a:t>
            </a:r>
          </a:p>
        </p:txBody>
      </p:sp>
      <p:pic>
        <p:nvPicPr>
          <p:cNvPr id="5" name="Picture 4"/>
          <p:cNvPicPr>
            <a:picLocks noChangeAspect="1"/>
          </p:cNvPicPr>
          <p:nvPr/>
        </p:nvPicPr>
        <p:blipFill>
          <a:blip r:embed="rId3"/>
          <a:stretch>
            <a:fillRect/>
          </a:stretch>
        </p:blipFill>
        <p:spPr>
          <a:xfrm>
            <a:off x="6400800" y="832565"/>
            <a:ext cx="2497180" cy="2438718"/>
          </a:xfrm>
          <a:prstGeom prst="rect">
            <a:avLst/>
          </a:prstGeom>
        </p:spPr>
      </p:pic>
      <p:pic>
        <p:nvPicPr>
          <p:cNvPr id="8" name="Picture 7"/>
          <p:cNvPicPr>
            <a:picLocks noChangeAspect="1"/>
          </p:cNvPicPr>
          <p:nvPr/>
        </p:nvPicPr>
        <p:blipFill>
          <a:blip r:embed="rId4"/>
          <a:stretch>
            <a:fillRect/>
          </a:stretch>
        </p:blipFill>
        <p:spPr>
          <a:xfrm>
            <a:off x="3505200" y="780004"/>
            <a:ext cx="2743200" cy="254384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259" y="3581400"/>
            <a:ext cx="3355149" cy="3276600"/>
          </a:xfrm>
          <a:prstGeom prst="rect">
            <a:avLst/>
          </a:prstGeom>
        </p:spPr>
      </p:pic>
      <p:pic>
        <p:nvPicPr>
          <p:cNvPr id="10" name="Picture 9"/>
          <p:cNvPicPr>
            <a:picLocks noChangeAspect="1"/>
          </p:cNvPicPr>
          <p:nvPr/>
        </p:nvPicPr>
        <p:blipFill>
          <a:blip r:embed="rId6"/>
          <a:stretch>
            <a:fillRect/>
          </a:stretch>
        </p:blipFill>
        <p:spPr>
          <a:xfrm>
            <a:off x="411483" y="854624"/>
            <a:ext cx="2543175" cy="2483636"/>
          </a:xfrm>
          <a:prstGeom prst="rect">
            <a:avLst/>
          </a:prstGeom>
        </p:spPr>
      </p:pic>
    </p:spTree>
    <p:extLst>
      <p:ext uri="{BB962C8B-B14F-4D97-AF65-F5344CB8AC3E}">
        <p14:creationId xmlns:p14="http://schemas.microsoft.com/office/powerpoint/2010/main" val="266729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ChangeArrowheads="1"/>
          </p:cNvSpPr>
          <p:nvPr/>
        </p:nvSpPr>
        <p:spPr bwMode="auto">
          <a:xfrm>
            <a:off x="395288" y="0"/>
            <a:ext cx="82296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n-US" sz="4400" dirty="0">
                <a:latin typeface="Times New Roman" pitchFamily="18" charset="0"/>
              </a:rPr>
              <a:t>The transpose of a matrix</a:t>
            </a:r>
          </a:p>
        </p:txBody>
      </p:sp>
      <p:sp>
        <p:nvSpPr>
          <p:cNvPr id="50180" name="Rectangle 4"/>
          <p:cNvSpPr>
            <a:spLocks noChangeArrowheads="1"/>
          </p:cNvSpPr>
          <p:nvPr/>
        </p:nvSpPr>
        <p:spPr bwMode="auto">
          <a:xfrm>
            <a:off x="323850" y="881170"/>
            <a:ext cx="82296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ct val="20000"/>
              </a:spcBef>
              <a:buFont typeface="Arial" panose="020B0604020202020204" pitchFamily="34" charset="0"/>
              <a:buChar char="•"/>
            </a:pPr>
            <a:r>
              <a:rPr lang="en-US" altLang="en-US" sz="2400" dirty="0">
                <a:latin typeface="Times New Roman" pitchFamily="18" charset="0"/>
              </a:rPr>
              <a:t>Consider the </a:t>
            </a:r>
            <a:r>
              <a:rPr lang="en-US" altLang="en-US" sz="2400" i="1" dirty="0">
                <a:latin typeface="Times New Roman" pitchFamily="18" charset="0"/>
              </a:rPr>
              <a:t>n </a:t>
            </a:r>
            <a:r>
              <a:rPr lang="en-US" altLang="en-US" sz="2400" dirty="0">
                <a:latin typeface="Times New Roman" pitchFamily="18" charset="0"/>
                <a:cs typeface="Times New Roman" pitchFamily="18" charset="0"/>
              </a:rPr>
              <a:t>× </a:t>
            </a:r>
            <a:r>
              <a:rPr lang="en-US" altLang="en-US" sz="2400" i="1" dirty="0">
                <a:latin typeface="Times New Roman" pitchFamily="18" charset="0"/>
                <a:cs typeface="Times New Roman" pitchFamily="18" charset="0"/>
              </a:rPr>
              <a:t>m </a:t>
            </a:r>
            <a:r>
              <a:rPr lang="en-US" altLang="en-US" sz="2400" dirty="0">
                <a:latin typeface="Times New Roman" pitchFamily="18" charset="0"/>
                <a:cs typeface="Times New Roman" pitchFamily="18" charset="0"/>
              </a:rPr>
              <a:t>matrix, </a:t>
            </a:r>
            <a:r>
              <a:rPr lang="en-US" altLang="en-US" sz="2400" i="1" dirty="0">
                <a:latin typeface="Times New Roman" pitchFamily="18" charset="0"/>
                <a:cs typeface="Times New Roman" pitchFamily="18" charset="0"/>
              </a:rPr>
              <a:t>A</a:t>
            </a:r>
          </a:p>
          <a:p>
            <a:pPr marL="342900" indent="-342900" eaLnBrk="1" hangingPunct="1">
              <a:spcBef>
                <a:spcPct val="20000"/>
              </a:spcBef>
              <a:buFont typeface="Arial" panose="020B0604020202020204" pitchFamily="34" charset="0"/>
              <a:buChar char="•"/>
            </a:pPr>
            <a:r>
              <a:rPr lang="en-NZ" altLang="en-US" sz="2400" i="1" dirty="0">
                <a:latin typeface="Times New Roman" pitchFamily="18" charset="0"/>
                <a:cs typeface="Times New Roman" pitchFamily="18" charset="0"/>
              </a:rPr>
              <a:t>A</a:t>
            </a:r>
            <a:r>
              <a:rPr lang="en-NZ" altLang="en-US" sz="2400" i="1" baseline="30000" dirty="0">
                <a:latin typeface="Times New Roman" pitchFamily="18" charset="0"/>
                <a:cs typeface="Times New Roman" pitchFamily="18" charset="0"/>
              </a:rPr>
              <a:t>T </a:t>
            </a:r>
            <a:r>
              <a:rPr lang="en-US" altLang="en-US" sz="2400" dirty="0">
                <a:latin typeface="Times New Roman" pitchFamily="18" charset="0"/>
              </a:rPr>
              <a:t>(sometimes indicated with A’) is called the transpose of </a:t>
            </a:r>
            <a:r>
              <a:rPr lang="en-US" altLang="en-US" sz="2400" i="1" dirty="0">
                <a:latin typeface="Times New Roman" pitchFamily="18" charset="0"/>
              </a:rPr>
              <a:t>A </a:t>
            </a:r>
            <a:r>
              <a:rPr lang="en-US" altLang="en-US" sz="2400" dirty="0">
                <a:latin typeface="Times New Roman" pitchFamily="18" charset="0"/>
              </a:rPr>
              <a:t>when </a:t>
            </a:r>
            <a:r>
              <a:rPr lang="en-US" altLang="en-US" sz="2400" dirty="0" err="1">
                <a:latin typeface="Times New Roman" pitchFamily="18" charset="0"/>
              </a:rPr>
              <a:t>A</a:t>
            </a:r>
            <a:r>
              <a:rPr lang="en-US" altLang="en-US" sz="2400" baseline="-25000" dirty="0" err="1">
                <a:latin typeface="Times New Roman" pitchFamily="18" charset="0"/>
              </a:rPr>
              <a:t>ij</a:t>
            </a:r>
            <a:r>
              <a:rPr lang="en-US" altLang="en-US" sz="2400" dirty="0">
                <a:latin typeface="Times New Roman" pitchFamily="18" charset="0"/>
              </a:rPr>
              <a:t>=</a:t>
            </a:r>
            <a:r>
              <a:rPr lang="en-US" altLang="en-US" sz="2400" i="1" dirty="0" err="1">
                <a:latin typeface="Times New Roman" pitchFamily="18" charset="0"/>
                <a:cs typeface="Times New Roman" pitchFamily="18" charset="0"/>
              </a:rPr>
              <a:t>A</a:t>
            </a:r>
            <a:r>
              <a:rPr lang="en-US" altLang="en-US" sz="2400" i="1" baseline="30000" dirty="0" err="1">
                <a:latin typeface="Times New Roman" pitchFamily="18" charset="0"/>
                <a:cs typeface="Times New Roman" pitchFamily="18" charset="0"/>
              </a:rPr>
              <a:t>t</a:t>
            </a:r>
            <a:r>
              <a:rPr lang="en-US" altLang="en-US" sz="2400" baseline="-25000" dirty="0" err="1">
                <a:latin typeface="Times New Roman" pitchFamily="18" charset="0"/>
              </a:rPr>
              <a:t>ji</a:t>
            </a:r>
            <a:endParaRPr lang="en-US" altLang="en-US" sz="2400" baseline="-25000" dirty="0">
              <a:latin typeface="Times New Roman" pitchFamily="18" charset="0"/>
            </a:endParaRPr>
          </a:p>
          <a:p>
            <a:pPr marL="342900" indent="-342900" eaLnBrk="1" hangingPunct="1">
              <a:spcBef>
                <a:spcPct val="20000"/>
              </a:spcBef>
              <a:buFont typeface="Arial" panose="020B0604020202020204" pitchFamily="34" charset="0"/>
              <a:buChar char="•"/>
            </a:pPr>
            <a:r>
              <a:rPr lang="en-NZ" altLang="en-US" sz="2400" dirty="0">
                <a:latin typeface="Times New Roman" pitchFamily="18" charset="0"/>
                <a:cs typeface="Times New Roman" pitchFamily="18" charset="0"/>
              </a:rPr>
              <a:t>Basically, to transpose A into A</a:t>
            </a:r>
            <a:r>
              <a:rPr lang="en-NZ" altLang="en-US" sz="2400" baseline="30000" dirty="0">
                <a:latin typeface="Times New Roman" pitchFamily="18" charset="0"/>
                <a:cs typeface="Times New Roman" pitchFamily="18" charset="0"/>
              </a:rPr>
              <a:t>T </a:t>
            </a:r>
            <a:r>
              <a:rPr lang="en-NZ" altLang="en-US" sz="2400" dirty="0">
                <a:latin typeface="Times New Roman" pitchFamily="18" charset="0"/>
                <a:cs typeface="Times New Roman" pitchFamily="18" charset="0"/>
              </a:rPr>
              <a:t>transform every row of A into a column of A</a:t>
            </a:r>
            <a:r>
              <a:rPr lang="en-NZ" altLang="en-US" sz="2400" baseline="30000" dirty="0">
                <a:latin typeface="Times New Roman" pitchFamily="18" charset="0"/>
                <a:cs typeface="Times New Roman" pitchFamily="18" charset="0"/>
              </a:rPr>
              <a:t>T</a:t>
            </a:r>
            <a:r>
              <a:rPr lang="en-NZ" altLang="en-US" sz="2400" dirty="0">
                <a:latin typeface="Times New Roman" pitchFamily="18" charset="0"/>
                <a:cs typeface="Times New Roman" pitchFamily="18" charset="0"/>
              </a:rPr>
              <a:t> </a:t>
            </a:r>
            <a:endParaRPr lang="en-US" altLang="en-US" sz="2400" dirty="0">
              <a:latin typeface="Times New Roman" pitchFamily="18" charset="0"/>
              <a:cs typeface="Times New Roman" pitchFamily="18" charset="0"/>
            </a:endParaRPr>
          </a:p>
          <a:p>
            <a:pPr eaLnBrk="1" hangingPunct="1">
              <a:spcBef>
                <a:spcPct val="20000"/>
              </a:spcBef>
            </a:pPr>
            <a:endParaRPr lang="en-US" altLang="en-US" sz="2400" dirty="0">
              <a:latin typeface="Times New Roman" pitchFamily="18" charset="0"/>
              <a:cs typeface="Times New Roman" pitchFamily="18" charset="0"/>
            </a:endParaRPr>
          </a:p>
        </p:txBody>
      </p:sp>
      <p:sp>
        <p:nvSpPr>
          <p:cNvPr id="50181" name="Rectangle 5"/>
          <p:cNvSpPr>
            <a:spLocks noChangeArrowheads="1"/>
          </p:cNvSpPr>
          <p:nvPr/>
        </p:nvSpPr>
        <p:spPr bwMode="auto">
          <a:xfrm>
            <a:off x="323850" y="5867400"/>
            <a:ext cx="4781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endParaRPr lang="en-US" altLang="en-US" sz="2800" baseline="-25000" dirty="0">
              <a:latin typeface="Times New Roman" pitchFamily="18" charset="0"/>
              <a:cs typeface="Times New Roman" pitchFamily="18"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815128679"/>
              </p:ext>
            </p:extLst>
          </p:nvPr>
        </p:nvGraphicFramePr>
        <p:xfrm>
          <a:off x="3074670" y="5903912"/>
          <a:ext cx="2322513" cy="573088"/>
        </p:xfrm>
        <a:graphic>
          <a:graphicData uri="http://schemas.openxmlformats.org/presentationml/2006/ole">
            <mc:AlternateContent xmlns:mc="http://schemas.openxmlformats.org/markup-compatibility/2006">
              <mc:Choice xmlns:v="urn:schemas-microsoft-com:vml" Requires="v">
                <p:oleObj spid="_x0000_s79486" name="Equation" r:id="rId6" imgW="927000" imgH="228600" progId="Equation.3">
                  <p:embed/>
                </p:oleObj>
              </mc:Choice>
              <mc:Fallback>
                <p:oleObj name="Equation" r:id="rId6" imgW="927000" imgH="228600" progId="Equation.3">
                  <p:embed/>
                  <p:pic>
                    <p:nvPicPr>
                      <p:cNvPr id="0" name=""/>
                      <p:cNvPicPr>
                        <a:picLocks noChangeAspect="1" noChangeArrowheads="1"/>
                      </p:cNvPicPr>
                      <p:nvPr/>
                    </p:nvPicPr>
                    <p:blipFill>
                      <a:blip r:embed="rId7"/>
                      <a:srcRect/>
                      <a:stretch>
                        <a:fillRect/>
                      </a:stretch>
                    </p:blipFill>
                    <p:spPr bwMode="auto">
                      <a:xfrm>
                        <a:off x="3074670" y="5903912"/>
                        <a:ext cx="2322513"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162536551"/>
              </p:ext>
            </p:extLst>
          </p:nvPr>
        </p:nvGraphicFramePr>
        <p:xfrm>
          <a:off x="2841174" y="5218112"/>
          <a:ext cx="3022600" cy="573088"/>
        </p:xfrm>
        <a:graphic>
          <a:graphicData uri="http://schemas.openxmlformats.org/presentationml/2006/ole">
            <mc:AlternateContent xmlns:mc="http://schemas.openxmlformats.org/markup-compatibility/2006">
              <mc:Choice xmlns:v="urn:schemas-microsoft-com:vml" Requires="v">
                <p:oleObj spid="_x0000_s79487" name="Equation" r:id="rId8" imgW="1206360" imgH="228600" progId="Equation.3">
                  <p:embed/>
                </p:oleObj>
              </mc:Choice>
              <mc:Fallback>
                <p:oleObj name="Equation" r:id="rId8" imgW="1206360" imgH="228600" progId="Equation.3">
                  <p:embed/>
                  <p:pic>
                    <p:nvPicPr>
                      <p:cNvPr id="0" name=""/>
                      <p:cNvPicPr>
                        <a:picLocks noChangeAspect="1" noChangeArrowheads="1"/>
                      </p:cNvPicPr>
                      <p:nvPr/>
                    </p:nvPicPr>
                    <p:blipFill>
                      <a:blip r:embed="rId9"/>
                      <a:srcRect/>
                      <a:stretch>
                        <a:fillRect/>
                      </a:stretch>
                    </p:blipFill>
                    <p:spPr bwMode="auto">
                      <a:xfrm>
                        <a:off x="2841174" y="5218112"/>
                        <a:ext cx="302260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 name="Picture 1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143000" y="3563473"/>
            <a:ext cx="1931670" cy="975360"/>
          </a:xfrm>
          <a:prstGeom prst="rect">
            <a:avLst/>
          </a:prstGeom>
        </p:spPr>
      </p:pic>
      <p:pic>
        <p:nvPicPr>
          <p:cNvPr id="17" name="Picture 1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100735" y="3226685"/>
            <a:ext cx="1730502" cy="1459992"/>
          </a:xfrm>
          <a:prstGeom prst="rect">
            <a:avLst/>
          </a:prstGeom>
        </p:spPr>
      </p:pic>
    </p:spTree>
    <p:extLst>
      <p:ext uri="{BB962C8B-B14F-4D97-AF65-F5344CB8AC3E}">
        <p14:creationId xmlns:p14="http://schemas.microsoft.com/office/powerpoint/2010/main" val="351793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ChangeArrowheads="1"/>
          </p:cNvSpPr>
          <p:nvPr/>
        </p:nvSpPr>
        <p:spPr bwMode="auto">
          <a:xfrm>
            <a:off x="323850" y="1135062"/>
            <a:ext cx="8229600"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a:spcBef>
                <a:spcPct val="20000"/>
              </a:spcBef>
              <a:defRPr/>
            </a:pPr>
            <a:r>
              <a:rPr lang="da-DK" sz="2400" kern="0" dirty="0">
                <a:solidFill>
                  <a:srgbClr val="000000"/>
                </a:solidFill>
                <a:latin typeface="Times New Roman" panose="02020603050405020304" pitchFamily="18" charset="0"/>
                <a:cs typeface="Times New Roman" panose="02020603050405020304" pitchFamily="18" charset="0"/>
              </a:rPr>
              <a:t>A special matrix which plays a similar role as the number 1 in scalar (single number) multiplication</a:t>
            </a:r>
            <a:endParaRPr lang="en-US" altLang="en-US" sz="2400" dirty="0">
              <a:latin typeface="Times New Roman" panose="02020603050405020304" pitchFamily="18" charset="0"/>
              <a:cs typeface="Times New Roman" panose="02020603050405020304" pitchFamily="18" charset="0"/>
            </a:endParaRPr>
          </a:p>
          <a:p>
            <a:pPr eaLnBrk="1" hangingPunct="1">
              <a:spcBef>
                <a:spcPct val="20000"/>
              </a:spcBef>
            </a:pPr>
            <a:r>
              <a:rPr lang="en-US" altLang="en-US" sz="2400" dirty="0">
                <a:latin typeface="Times New Roman" panose="02020603050405020304" pitchFamily="18" charset="0"/>
                <a:cs typeface="Times New Roman" panose="02020603050405020304" pitchFamily="18" charset="0"/>
              </a:rPr>
              <a:t>An </a:t>
            </a:r>
            <a:r>
              <a:rPr lang="en-US" altLang="en-US" sz="2400" i="1" dirty="0">
                <a:latin typeface="Times New Roman" pitchFamily="18" charset="0"/>
                <a:cs typeface="Times New Roman" panose="02020603050405020304" pitchFamily="18" charset="0"/>
              </a:rPr>
              <a:t>n </a:t>
            </a:r>
            <a:r>
              <a:rPr lang="en-US" altLang="en-US" sz="2400" dirty="0">
                <a:latin typeface="Times New Roman" pitchFamily="18" charset="0"/>
                <a:cs typeface="Times New Roman" pitchFamily="18" charset="0"/>
              </a:rPr>
              <a:t>× </a:t>
            </a:r>
            <a:r>
              <a:rPr lang="en-US" altLang="en-US" sz="2400" i="1" dirty="0">
                <a:latin typeface="Times New Roman" pitchFamily="18" charset="0"/>
                <a:cs typeface="Times New Roman" pitchFamily="18" charset="0"/>
              </a:rPr>
              <a:t>n </a:t>
            </a:r>
            <a:r>
              <a:rPr lang="en-US" altLang="en-US" sz="2400" dirty="0">
                <a:latin typeface="Times New Roman" pitchFamily="18" charset="0"/>
                <a:cs typeface="Times New Roman" pitchFamily="18" charset="0"/>
              </a:rPr>
              <a:t>identity matrix, </a:t>
            </a:r>
            <a:r>
              <a:rPr lang="en-US" altLang="en-US" sz="2400" i="1" dirty="0">
                <a:latin typeface="Times New Roman" pitchFamily="18" charset="0"/>
                <a:cs typeface="Times New Roman" pitchFamily="18" charset="0"/>
              </a:rPr>
              <a:t>I</a:t>
            </a:r>
            <a:r>
              <a:rPr lang="en-US" altLang="en-US" sz="2400" dirty="0">
                <a:latin typeface="Times New Roman" pitchFamily="18" charset="0"/>
                <a:cs typeface="Times New Roman" pitchFamily="18" charset="0"/>
              </a:rPr>
              <a:t>, is the square matrix</a:t>
            </a:r>
          </a:p>
        </p:txBody>
      </p:sp>
      <p:sp>
        <p:nvSpPr>
          <p:cNvPr id="24580" name="Rectangle 5"/>
          <p:cNvSpPr>
            <a:spLocks noChangeArrowheads="1"/>
          </p:cNvSpPr>
          <p:nvPr/>
        </p:nvSpPr>
        <p:spPr bwMode="auto">
          <a:xfrm>
            <a:off x="6570662" y="2667000"/>
            <a:ext cx="2667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3200" b="1" dirty="0">
                <a:latin typeface="Times New Roman" pitchFamily="18" charset="0"/>
              </a:rPr>
              <a:t>Note:</a:t>
            </a:r>
          </a:p>
          <a:p>
            <a:pPr eaLnBrk="1" hangingPunct="1">
              <a:spcBef>
                <a:spcPct val="20000"/>
              </a:spcBef>
            </a:pPr>
            <a:endParaRPr lang="en-US" altLang="en-US" sz="3200" dirty="0">
              <a:latin typeface="Times New Roman" pitchFamily="18" charset="0"/>
            </a:endParaRPr>
          </a:p>
          <a:p>
            <a:pPr eaLnBrk="1" hangingPunct="1">
              <a:spcBef>
                <a:spcPct val="20000"/>
              </a:spcBef>
            </a:pPr>
            <a:endParaRPr lang="en-US" altLang="en-US" sz="3200" dirty="0">
              <a:latin typeface="Times New Roman" pitchFamily="18" charset="0"/>
              <a:cs typeface="Times New Roman" pitchFamily="18" charset="0"/>
            </a:endParaRPr>
          </a:p>
        </p:txBody>
      </p:sp>
      <p:sp>
        <p:nvSpPr>
          <p:cNvPr id="24581" name="Rectangle 6"/>
          <p:cNvSpPr>
            <a:spLocks noChangeArrowheads="1"/>
          </p:cNvSpPr>
          <p:nvPr/>
        </p:nvSpPr>
        <p:spPr bwMode="auto">
          <a:xfrm>
            <a:off x="6858000" y="3316288"/>
            <a:ext cx="2667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FontTx/>
              <a:buAutoNum type="arabicPeriod"/>
            </a:pPr>
            <a:r>
              <a:rPr lang="en-US" altLang="en-US" sz="3200" dirty="0">
                <a:latin typeface="Times New Roman" pitchFamily="18" charset="0"/>
              </a:rPr>
              <a:t> </a:t>
            </a:r>
            <a:r>
              <a:rPr lang="en-US" altLang="en-US" sz="3200" i="1" dirty="0">
                <a:latin typeface="Times New Roman" pitchFamily="18" charset="0"/>
              </a:rPr>
              <a:t>AI = A</a:t>
            </a:r>
          </a:p>
          <a:p>
            <a:pPr eaLnBrk="1" hangingPunct="1">
              <a:spcBef>
                <a:spcPct val="20000"/>
              </a:spcBef>
              <a:buFontTx/>
              <a:buAutoNum type="arabicPeriod"/>
            </a:pPr>
            <a:r>
              <a:rPr lang="en-US" altLang="en-US" sz="3200" dirty="0">
                <a:latin typeface="Times New Roman" pitchFamily="18" charset="0"/>
              </a:rPr>
              <a:t> </a:t>
            </a:r>
            <a:r>
              <a:rPr lang="en-US" altLang="en-US" sz="3200" i="1" dirty="0">
                <a:latin typeface="Times New Roman" pitchFamily="18" charset="0"/>
              </a:rPr>
              <a:t>IA = A.</a:t>
            </a:r>
          </a:p>
          <a:p>
            <a:pPr eaLnBrk="1" hangingPunct="1">
              <a:spcBef>
                <a:spcPct val="20000"/>
              </a:spcBef>
              <a:buFontTx/>
              <a:buAutoNum type="arabicPeriod"/>
            </a:pPr>
            <a:endParaRPr lang="en-US" altLang="en-US" sz="3200" dirty="0">
              <a:latin typeface="Times New Roman" pitchFamily="18" charset="0"/>
            </a:endParaRPr>
          </a:p>
          <a:p>
            <a:pPr eaLnBrk="1" hangingPunct="1">
              <a:spcBef>
                <a:spcPct val="20000"/>
              </a:spcBef>
            </a:pPr>
            <a:endParaRPr lang="en-US" altLang="en-US" sz="3200" dirty="0">
              <a:latin typeface="Times New Roman" pitchFamily="18" charset="0"/>
              <a:cs typeface="Times New Roman" pitchFamily="18" charset="0"/>
            </a:endParaRPr>
          </a:p>
        </p:txBody>
      </p:sp>
      <p:sp>
        <p:nvSpPr>
          <p:cNvPr id="6" name="Rectangle 2"/>
          <p:cNvSpPr txBox="1">
            <a:spLocks noChangeArrowheads="1"/>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Identity Matrix</a:t>
            </a:r>
          </a:p>
        </p:txBody>
      </p:sp>
      <p:graphicFrame>
        <p:nvGraphicFramePr>
          <p:cNvPr id="7" name="Group 9"/>
          <p:cNvGraphicFramePr>
            <a:graphicFrameLocks noGrp="1"/>
          </p:cNvGraphicFramePr>
          <p:nvPr>
            <p:extLst>
              <p:ext uri="{D42A27DB-BD31-4B8C-83A1-F6EECF244321}">
                <p14:modId xmlns:p14="http://schemas.microsoft.com/office/powerpoint/2010/main" val="2458823600"/>
              </p:ext>
            </p:extLst>
          </p:nvPr>
        </p:nvGraphicFramePr>
        <p:xfrm>
          <a:off x="2276475" y="5248275"/>
          <a:ext cx="4953000" cy="954088"/>
        </p:xfrm>
        <a:graphic>
          <a:graphicData uri="http://schemas.openxmlformats.org/drawingml/2006/table">
            <a:tbl>
              <a:tblPr/>
              <a:tblGrid>
                <a:gridCol w="369888">
                  <a:extLst>
                    <a:ext uri="{9D8B030D-6E8A-4147-A177-3AD203B41FA5}">
                      <a16:colId xmlns:a16="http://schemas.microsoft.com/office/drawing/2014/main" val="20000"/>
                    </a:ext>
                  </a:extLst>
                </a:gridCol>
                <a:gridCol w="369887">
                  <a:extLst>
                    <a:ext uri="{9D8B030D-6E8A-4147-A177-3AD203B41FA5}">
                      <a16:colId xmlns:a16="http://schemas.microsoft.com/office/drawing/2014/main" val="20001"/>
                    </a:ext>
                  </a:extLst>
                </a:gridCol>
                <a:gridCol w="371475">
                  <a:extLst>
                    <a:ext uri="{9D8B030D-6E8A-4147-A177-3AD203B41FA5}">
                      <a16:colId xmlns:a16="http://schemas.microsoft.com/office/drawing/2014/main" val="20002"/>
                    </a:ext>
                  </a:extLst>
                </a:gridCol>
                <a:gridCol w="369888">
                  <a:extLst>
                    <a:ext uri="{9D8B030D-6E8A-4147-A177-3AD203B41FA5}">
                      <a16:colId xmlns:a16="http://schemas.microsoft.com/office/drawing/2014/main" val="20003"/>
                    </a:ext>
                  </a:extLst>
                </a:gridCol>
                <a:gridCol w="366712">
                  <a:extLst>
                    <a:ext uri="{9D8B030D-6E8A-4147-A177-3AD203B41FA5}">
                      <a16:colId xmlns:a16="http://schemas.microsoft.com/office/drawing/2014/main" val="20004"/>
                    </a:ext>
                  </a:extLst>
                </a:gridCol>
                <a:gridCol w="369888">
                  <a:extLst>
                    <a:ext uri="{9D8B030D-6E8A-4147-A177-3AD203B41FA5}">
                      <a16:colId xmlns:a16="http://schemas.microsoft.com/office/drawing/2014/main" val="20005"/>
                    </a:ext>
                  </a:extLst>
                </a:gridCol>
                <a:gridCol w="369887">
                  <a:extLst>
                    <a:ext uri="{9D8B030D-6E8A-4147-A177-3AD203B41FA5}">
                      <a16:colId xmlns:a16="http://schemas.microsoft.com/office/drawing/2014/main" val="20006"/>
                    </a:ext>
                  </a:extLst>
                </a:gridCol>
                <a:gridCol w="268288">
                  <a:extLst>
                    <a:ext uri="{9D8B030D-6E8A-4147-A177-3AD203B41FA5}">
                      <a16:colId xmlns:a16="http://schemas.microsoft.com/office/drawing/2014/main" val="20007"/>
                    </a:ext>
                  </a:extLst>
                </a:gridCol>
                <a:gridCol w="617537">
                  <a:extLst>
                    <a:ext uri="{9D8B030D-6E8A-4147-A177-3AD203B41FA5}">
                      <a16:colId xmlns:a16="http://schemas.microsoft.com/office/drawing/2014/main" val="20008"/>
                    </a:ext>
                  </a:extLst>
                </a:gridCol>
                <a:gridCol w="779463">
                  <a:extLst>
                    <a:ext uri="{9D8B030D-6E8A-4147-A177-3AD203B41FA5}">
                      <a16:colId xmlns:a16="http://schemas.microsoft.com/office/drawing/2014/main" val="20009"/>
                    </a:ext>
                  </a:extLst>
                </a:gridCol>
                <a:gridCol w="700087">
                  <a:extLst>
                    <a:ext uri="{9D8B030D-6E8A-4147-A177-3AD203B41FA5}">
                      <a16:colId xmlns:a16="http://schemas.microsoft.com/office/drawing/2014/main" val="20010"/>
                    </a:ext>
                  </a:extLst>
                </a:gridCol>
              </a:tblGrid>
              <a:tr h="2936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2</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1+0+0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0+2+0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0+0+3</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3143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4</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5</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6</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 X</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0</a:t>
                      </a:r>
                      <a:endParaRPr kumimoji="0" lang="en-GB" sz="1200" b="1" i="0" u="none" strike="noStrike" cap="none" normalizeH="0" baseline="-2500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4+0+0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0+5+0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0+0+6</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346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7</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8</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9</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0</a:t>
                      </a:r>
                      <a:endParaRPr kumimoji="0" lang="en-GB" sz="1200" b="1" i="0" u="none" strike="noStrike" cap="none" normalizeH="0" baseline="-2500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7+0+0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0+8+0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0+0+9</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8" name="Group 97"/>
          <p:cNvGrpSpPr>
            <a:grpSpLocks/>
          </p:cNvGrpSpPr>
          <p:nvPr/>
        </p:nvGrpSpPr>
        <p:grpSpPr bwMode="auto">
          <a:xfrm>
            <a:off x="76200" y="5181600"/>
            <a:ext cx="7127875" cy="1200150"/>
            <a:chOff x="567" y="2798"/>
            <a:chExt cx="4490" cy="756"/>
          </a:xfrm>
        </p:grpSpPr>
        <p:grpSp>
          <p:nvGrpSpPr>
            <p:cNvPr id="9" name="Group 66"/>
            <p:cNvGrpSpPr>
              <a:grpSpLocks/>
            </p:cNvGrpSpPr>
            <p:nvPr/>
          </p:nvGrpSpPr>
          <p:grpSpPr bwMode="auto">
            <a:xfrm>
              <a:off x="1938" y="2841"/>
              <a:ext cx="3119" cy="680"/>
              <a:chOff x="1938" y="3158"/>
              <a:chExt cx="3119" cy="680"/>
            </a:xfrm>
          </p:grpSpPr>
          <p:grpSp>
            <p:nvGrpSpPr>
              <p:cNvPr id="11" name="Group 67"/>
              <p:cNvGrpSpPr>
                <a:grpSpLocks/>
              </p:cNvGrpSpPr>
              <p:nvPr/>
            </p:nvGrpSpPr>
            <p:grpSpPr bwMode="auto">
              <a:xfrm>
                <a:off x="1938" y="3158"/>
                <a:ext cx="137" cy="680"/>
                <a:chOff x="1927" y="3158"/>
                <a:chExt cx="137" cy="680"/>
              </a:xfrm>
            </p:grpSpPr>
            <p:sp>
              <p:nvSpPr>
                <p:cNvPr id="35" name="Line 68"/>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69"/>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70"/>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71"/>
              <p:cNvGrpSpPr>
                <a:grpSpLocks/>
              </p:cNvGrpSpPr>
              <p:nvPr/>
            </p:nvGrpSpPr>
            <p:grpSpPr bwMode="auto">
              <a:xfrm>
                <a:off x="2879" y="3158"/>
                <a:ext cx="137" cy="680"/>
                <a:chOff x="1927" y="3158"/>
                <a:chExt cx="137" cy="680"/>
              </a:xfrm>
            </p:grpSpPr>
            <p:sp>
              <p:nvSpPr>
                <p:cNvPr id="32" name="Line 72"/>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73"/>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74"/>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 name="Group 75"/>
              <p:cNvGrpSpPr>
                <a:grpSpLocks/>
              </p:cNvGrpSpPr>
              <p:nvPr/>
            </p:nvGrpSpPr>
            <p:grpSpPr bwMode="auto">
              <a:xfrm>
                <a:off x="3741" y="3158"/>
                <a:ext cx="137" cy="680"/>
                <a:chOff x="1927" y="3158"/>
                <a:chExt cx="137" cy="680"/>
              </a:xfrm>
            </p:grpSpPr>
            <p:sp>
              <p:nvSpPr>
                <p:cNvPr id="29" name="Line 76"/>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77"/>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78"/>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79"/>
              <p:cNvGrpSpPr>
                <a:grpSpLocks/>
              </p:cNvGrpSpPr>
              <p:nvPr/>
            </p:nvGrpSpPr>
            <p:grpSpPr bwMode="auto">
              <a:xfrm flipH="1">
                <a:off x="2516" y="3158"/>
                <a:ext cx="137" cy="680"/>
                <a:chOff x="1927" y="3158"/>
                <a:chExt cx="137" cy="680"/>
              </a:xfrm>
            </p:grpSpPr>
            <p:sp>
              <p:nvSpPr>
                <p:cNvPr id="26" name="Line 80"/>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81"/>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82"/>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83"/>
              <p:cNvGrpSpPr>
                <a:grpSpLocks/>
              </p:cNvGrpSpPr>
              <p:nvPr/>
            </p:nvGrpSpPr>
            <p:grpSpPr bwMode="auto">
              <a:xfrm flipH="1">
                <a:off x="3434" y="3158"/>
                <a:ext cx="137" cy="680"/>
                <a:chOff x="1927" y="3158"/>
                <a:chExt cx="137" cy="680"/>
              </a:xfrm>
            </p:grpSpPr>
            <p:sp>
              <p:nvSpPr>
                <p:cNvPr id="23" name="Line 84"/>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85"/>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86"/>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87"/>
              <p:cNvGrpSpPr>
                <a:grpSpLocks/>
              </p:cNvGrpSpPr>
              <p:nvPr/>
            </p:nvGrpSpPr>
            <p:grpSpPr bwMode="auto">
              <a:xfrm flipH="1">
                <a:off x="4920" y="3158"/>
                <a:ext cx="137" cy="680"/>
                <a:chOff x="1927" y="3158"/>
                <a:chExt cx="137" cy="680"/>
              </a:xfrm>
            </p:grpSpPr>
            <p:sp>
              <p:nvSpPr>
                <p:cNvPr id="20" name="Line 88"/>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89"/>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0"/>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0" name="Text Box 94"/>
            <p:cNvSpPr txBox="1">
              <a:spLocks noChangeArrowheads="1"/>
            </p:cNvSpPr>
            <p:nvPr/>
          </p:nvSpPr>
          <p:spPr bwMode="auto">
            <a:xfrm>
              <a:off x="567" y="2798"/>
              <a:ext cx="119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en-US" dirty="0">
                  <a:latin typeface="Rockwell" pitchFamily="18" charset="0"/>
                </a:rPr>
                <a:t>Worked example</a:t>
              </a:r>
            </a:p>
            <a:p>
              <a:pPr algn="ctr" eaLnBrk="1" hangingPunct="1"/>
              <a:r>
                <a:rPr lang="en-GB" altLang="en-US" b="1" i="1" dirty="0">
                  <a:latin typeface="Rockwell" pitchFamily="18" charset="0"/>
                </a:rPr>
                <a:t>A I</a:t>
              </a:r>
              <a:r>
                <a:rPr lang="en-GB" altLang="en-US" b="1" i="1" baseline="-25000" dirty="0">
                  <a:latin typeface="Rockwell" pitchFamily="18" charset="0"/>
                </a:rPr>
                <a:t>3</a:t>
              </a:r>
              <a:r>
                <a:rPr lang="en-GB" altLang="en-US" b="1" i="1" dirty="0">
                  <a:latin typeface="Rockwell" pitchFamily="18" charset="0"/>
                </a:rPr>
                <a:t> = A  </a:t>
              </a:r>
            </a:p>
            <a:p>
              <a:pPr algn="ctr" eaLnBrk="1" hangingPunct="1"/>
              <a:r>
                <a:rPr lang="en-GB" altLang="en-US" dirty="0">
                  <a:latin typeface="Rockwell" pitchFamily="18" charset="0"/>
                </a:rPr>
                <a:t>for a 3x3 matrix:</a:t>
              </a:r>
            </a:p>
            <a:p>
              <a:pPr algn="ctr" eaLnBrk="1" hangingPunct="1"/>
              <a:endParaRPr lang="en-GB" altLang="en-US" dirty="0">
                <a:latin typeface="Rockwell" pitchFamily="18" charset="0"/>
              </a:endParaRPr>
            </a:p>
          </p:txBody>
        </p:sp>
      </p:grpSp>
      <mc:AlternateContent xmlns:mc="http://schemas.openxmlformats.org/markup-compatibility/2006" xmlns:a14="http://schemas.microsoft.com/office/drawing/2010/main">
        <mc:Choice Requires="a14">
          <p:sp>
            <p:nvSpPr>
              <p:cNvPr id="2" name="TextBox 1"/>
              <p:cNvSpPr txBox="1"/>
              <p:nvPr/>
            </p:nvSpPr>
            <p:spPr>
              <a:xfrm>
                <a:off x="7086600" y="5393532"/>
                <a:ext cx="2007729"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m:t>
                      </m:r>
                      <m:d>
                        <m:dPr>
                          <m:begChr m:val="["/>
                          <m:endChr m:val="]"/>
                          <m:ctrlPr>
                            <a:rPr lang="en-NZ" b="0" i="1" smtClean="0">
                              <a:latin typeface="Cambria Math" panose="02040503050406030204" pitchFamily="18" charset="0"/>
                            </a:rPr>
                          </m:ctrlPr>
                        </m:dPr>
                        <m:e>
                          <m:eqArr>
                            <m:eqArrPr>
                              <m:ctrlPr>
                                <a:rPr lang="en-NZ" b="0" i="1" smtClean="0">
                                  <a:latin typeface="Cambria Math" panose="02040503050406030204" pitchFamily="18" charset="0"/>
                                </a:rPr>
                              </m:ctrlPr>
                            </m:eqArrPr>
                            <m:e>
                              <m:eqArr>
                                <m:eqArrPr>
                                  <m:ctrlPr>
                                    <a:rPr lang="en-NZ" b="0" i="1" smtClean="0">
                                      <a:latin typeface="Cambria Math" panose="02040503050406030204" pitchFamily="18" charset="0"/>
                                    </a:rPr>
                                  </m:ctrlPr>
                                </m:eqArrPr>
                                <m:e>
                                  <m:m>
                                    <m:mPr>
                                      <m:mcs>
                                        <m:mc>
                                          <m:mcPr>
                                            <m:count m:val="1"/>
                                            <m:mcJc m:val="center"/>
                                          </m:mcPr>
                                        </m:mc>
                                      </m:mcs>
                                      <m:ctrlPr>
                                        <a:rPr lang="en-NZ" b="0" i="1" smtClean="0">
                                          <a:latin typeface="Cambria Math" panose="02040503050406030204" pitchFamily="18" charset="0"/>
                                        </a:rPr>
                                      </m:ctrlPr>
                                    </m:mPr>
                                    <m:mr>
                                      <m:e>
                                        <m:m>
                                          <m:mPr>
                                            <m:plcHide m:val="on"/>
                                            <m:mcs>
                                              <m:mc>
                                                <m:mcPr>
                                                  <m:count m:val="3"/>
                                                  <m:mcJc m:val="center"/>
                                                </m:mcPr>
                                              </m:mc>
                                            </m:mcs>
                                            <m:ctrlPr>
                                              <a:rPr lang="en-NZ" i="1">
                                                <a:latin typeface="Cambria Math" panose="02040503050406030204" pitchFamily="18" charset="0"/>
                                              </a:rPr>
                                            </m:ctrlPr>
                                          </m:mPr>
                                          <m:mr>
                                            <m:e>
                                              <m:r>
                                                <a:rPr lang="en-NZ" i="1">
                                                  <a:latin typeface="Cambria Math"/>
                                                </a:rPr>
                                                <m:t>1</m:t>
                                              </m:r>
                                            </m:e>
                                            <m:e>
                                              <m:r>
                                                <a:rPr lang="en-NZ" b="0" i="1" smtClean="0">
                                                  <a:latin typeface="Cambria Math"/>
                                                </a:rPr>
                                                <m:t>2</m:t>
                                              </m:r>
                                            </m:e>
                                            <m:e>
                                              <m:r>
                                                <a:rPr lang="en-NZ" b="0" i="1" smtClean="0">
                                                  <a:latin typeface="Cambria Math"/>
                                                </a:rPr>
                                                <m:t>3</m:t>
                                              </m:r>
                                            </m:e>
                                          </m:mr>
                                          <m:mr>
                                            <m:e>
                                              <m:r>
                                                <a:rPr lang="en-NZ" b="0" i="1" smtClean="0">
                                                  <a:latin typeface="Cambria Math"/>
                                                </a:rPr>
                                                <m:t>4</m:t>
                                              </m:r>
                                            </m:e>
                                            <m:e>
                                              <m:r>
                                                <a:rPr lang="en-NZ" b="0" i="1" smtClean="0">
                                                  <a:latin typeface="Cambria Math"/>
                                                </a:rPr>
                                                <m:t>5</m:t>
                                              </m:r>
                                            </m:e>
                                            <m:e>
                                              <m:r>
                                                <a:rPr lang="en-NZ" b="0" i="1" smtClean="0">
                                                  <a:latin typeface="Cambria Math"/>
                                                </a:rPr>
                                                <m:t>6</m:t>
                                              </m:r>
                                            </m:e>
                                          </m:mr>
                                          <m:mr>
                                            <m:e>
                                              <m:r>
                                                <a:rPr lang="en-NZ" b="0" i="1" smtClean="0">
                                                  <a:latin typeface="Cambria Math"/>
                                                </a:rPr>
                                                <m:t>7</m:t>
                                              </m:r>
                                            </m:e>
                                            <m:e>
                                              <m:r>
                                                <a:rPr lang="en-NZ" b="0" i="1" smtClean="0">
                                                  <a:latin typeface="Cambria Math"/>
                                                </a:rPr>
                                                <m:t>8</m:t>
                                              </m:r>
                                            </m:e>
                                            <m:e>
                                              <m:r>
                                                <a:rPr lang="en-NZ" b="0" i="1" smtClean="0">
                                                  <a:latin typeface="Cambria Math"/>
                                                </a:rPr>
                                                <m:t>9</m:t>
                                              </m:r>
                                            </m:e>
                                          </m:mr>
                                        </m:m>
                                        <m:r>
                                          <m:rPr>
                                            <m:nor/>
                                          </m:rPr>
                                          <a:rPr lang="en-US" dirty="0"/>
                                          <m:t> </m:t>
                                        </m:r>
                                      </m:e>
                                    </m:mr>
                                  </m:m>
                                </m:e>
                              </m:eqArr>
                            </m:e>
                          </m:eqArr>
                        </m:e>
                      </m:d>
                      <m:r>
                        <a:rPr lang="en-NZ" b="0" i="1" smtClean="0">
                          <a:latin typeface="Cambria Math" panose="02040503050406030204" pitchFamily="18" charset="0"/>
                        </a:rPr>
                        <m:t>=</m:t>
                      </m:r>
                      <m:r>
                        <a:rPr lang="en-NZ" b="0" i="1" smtClean="0">
                          <a:latin typeface="Cambria Math"/>
                        </a:rPr>
                        <m:t>𝐴</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086600" y="5393532"/>
                <a:ext cx="2007729" cy="82490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77867" y="3179380"/>
                <a:ext cx="2432333"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2800" i="1" smtClean="0">
                              <a:latin typeface="Cambria Math" panose="02040503050406030204" pitchFamily="18" charset="0"/>
                            </a:rPr>
                          </m:ctrlPr>
                        </m:sSubPr>
                        <m:e>
                          <m:r>
                            <a:rPr lang="en-NZ" sz="2800" b="0" i="1" smtClean="0">
                              <a:latin typeface="Cambria Math" panose="02040503050406030204" pitchFamily="18" charset="0"/>
                            </a:rPr>
                            <m:t>𝐼</m:t>
                          </m:r>
                        </m:e>
                        <m:sub>
                          <m:r>
                            <a:rPr lang="en-NZ" sz="2800" b="0" i="1" smtClean="0">
                              <a:latin typeface="Cambria Math" panose="02040503050406030204" pitchFamily="18" charset="0"/>
                            </a:rPr>
                            <m:t>3</m:t>
                          </m:r>
                        </m:sub>
                      </m:sSub>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1</m:t>
                                </m:r>
                              </m:e>
                              <m:e>
                                <m:r>
                                  <a:rPr lang="en-NZ" sz="2800" b="0" i="1" smtClean="0">
                                    <a:latin typeface="Cambria Math" panose="02040503050406030204" pitchFamily="18" charset="0"/>
                                  </a:rPr>
                                  <m:t>0</m:t>
                                </m:r>
                              </m:e>
                              <m:e>
                                <m:r>
                                  <a:rPr lang="en-NZ" sz="2800" b="0" i="1" smtClean="0">
                                    <a:latin typeface="Cambria Math" panose="02040503050406030204" pitchFamily="18" charset="0"/>
                                  </a:rPr>
                                  <m:t>0</m:t>
                                </m:r>
                              </m:e>
                            </m:mr>
                            <m:mr>
                              <m:e>
                                <m:r>
                                  <a:rPr lang="en-NZ" sz="2800" b="0" i="1" smtClean="0">
                                    <a:latin typeface="Cambria Math" panose="02040503050406030204" pitchFamily="18" charset="0"/>
                                  </a:rPr>
                                  <m:t>0</m:t>
                                </m:r>
                              </m:e>
                              <m:e>
                                <m:r>
                                  <a:rPr lang="en-NZ" sz="2800" b="0" i="1" smtClean="0">
                                    <a:latin typeface="Cambria Math" panose="02040503050406030204" pitchFamily="18" charset="0"/>
                                  </a:rPr>
                                  <m:t>1</m:t>
                                </m:r>
                              </m:e>
                              <m:e>
                                <m:r>
                                  <a:rPr lang="en-NZ" sz="2800" b="0" i="1" smtClean="0">
                                    <a:latin typeface="Cambria Math" panose="02040503050406030204" pitchFamily="18" charset="0"/>
                                  </a:rPr>
                                  <m:t>0</m:t>
                                </m:r>
                              </m:e>
                            </m:mr>
                            <m:mr>
                              <m:e>
                                <m:r>
                                  <a:rPr lang="en-NZ" sz="2800" b="0" i="1" smtClean="0">
                                    <a:latin typeface="Cambria Math" panose="02040503050406030204" pitchFamily="18" charset="0"/>
                                  </a:rPr>
                                  <m:t>0</m:t>
                                </m:r>
                              </m:e>
                              <m:e>
                                <m:r>
                                  <a:rPr lang="en-NZ" sz="2800" b="0" i="1" smtClean="0">
                                    <a:latin typeface="Cambria Math" panose="02040503050406030204" pitchFamily="18" charset="0"/>
                                  </a:rPr>
                                  <m:t>0</m:t>
                                </m:r>
                              </m:e>
                              <m:e>
                                <m:r>
                                  <a:rPr lang="en-NZ" sz="2800" b="0" i="1" smtClean="0">
                                    <a:latin typeface="Cambria Math" panose="02040503050406030204" pitchFamily="18" charset="0"/>
                                  </a:rPr>
                                  <m:t>1</m:t>
                                </m:r>
                              </m:e>
                            </m:mr>
                          </m:m>
                        </m:e>
                      </m:d>
                    </m:oMath>
                  </m:oMathPara>
                </a14:m>
                <a:endParaRPr lang="en-NZ"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2977867" y="3179380"/>
                <a:ext cx="2432333" cy="1139414"/>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74201" y="3349959"/>
                <a:ext cx="1850250"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2800" i="1" smtClean="0">
                              <a:latin typeface="Cambria Math" panose="02040503050406030204" pitchFamily="18" charset="0"/>
                            </a:rPr>
                          </m:ctrlPr>
                        </m:sSubPr>
                        <m:e>
                          <m:r>
                            <a:rPr lang="en-NZ" sz="2800" b="0" i="1" smtClean="0">
                              <a:latin typeface="Cambria Math" panose="02040503050406030204" pitchFamily="18" charset="0"/>
                            </a:rPr>
                            <m:t>𝐼</m:t>
                          </m:r>
                        </m:e>
                        <m:sub>
                          <m:r>
                            <a:rPr lang="en-NZ" sz="2800" b="0" i="1" smtClean="0">
                              <a:latin typeface="Cambria Math" panose="02040503050406030204" pitchFamily="18" charset="0"/>
                            </a:rPr>
                            <m:t>2</m:t>
                          </m:r>
                        </m:sub>
                      </m:sSub>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2"/>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1</m:t>
                                </m:r>
                              </m:e>
                              <m:e>
                                <m:r>
                                  <a:rPr lang="en-NZ" sz="2800" b="0" i="1" smtClean="0">
                                    <a:latin typeface="Cambria Math" panose="02040503050406030204" pitchFamily="18" charset="0"/>
                                  </a:rPr>
                                  <m:t>0</m:t>
                                </m:r>
                              </m:e>
                            </m:mr>
                            <m:mr>
                              <m:e>
                                <m:r>
                                  <a:rPr lang="en-NZ" sz="2800" b="0" i="1" smtClean="0">
                                    <a:latin typeface="Cambria Math" panose="02040503050406030204" pitchFamily="18" charset="0"/>
                                  </a:rPr>
                                  <m:t>0</m:t>
                                </m:r>
                              </m:e>
                              <m:e>
                                <m:r>
                                  <a:rPr lang="en-NZ" sz="2800" b="0" i="1" smtClean="0">
                                    <a:latin typeface="Cambria Math" panose="02040503050406030204" pitchFamily="18" charset="0"/>
                                  </a:rPr>
                                  <m:t>1</m:t>
                                </m:r>
                              </m:e>
                            </m:mr>
                          </m:m>
                        </m:e>
                      </m:d>
                    </m:oMath>
                  </m:oMathPara>
                </a14:m>
                <a:endParaRPr lang="en-NZ"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74201" y="3349959"/>
                <a:ext cx="1850250" cy="718466"/>
              </a:xfrm>
              <a:prstGeom prst="rect">
                <a:avLst/>
              </a:prstGeom>
              <a:blipFill>
                <a:blip r:embed="rId8"/>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929086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pPr eaLnBrk="1" hangingPunct="1"/>
            <a:r>
              <a:rPr lang="en-US" altLang="en-US" sz="4000" dirty="0"/>
              <a:t>The trace of a square matrix</a:t>
            </a:r>
          </a:p>
        </p:txBody>
      </p:sp>
      <p:sp>
        <p:nvSpPr>
          <p:cNvPr id="52228" name="Rectangle 5"/>
          <p:cNvSpPr>
            <a:spLocks noChangeArrowheads="1"/>
          </p:cNvSpPr>
          <p:nvPr/>
        </p:nvSpPr>
        <p:spPr bwMode="auto">
          <a:xfrm>
            <a:off x="250825" y="1219201"/>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eaLnBrk="1" hangingPunct="1">
              <a:spcBef>
                <a:spcPct val="20000"/>
              </a:spcBef>
              <a:buFont typeface="Arial" panose="020B0604020202020204" pitchFamily="34" charset="0"/>
              <a:buChar char="•"/>
            </a:pPr>
            <a:r>
              <a:rPr lang="en-US" altLang="en-US" dirty="0">
                <a:latin typeface="Times New Roman" pitchFamily="18" charset="0"/>
              </a:rPr>
              <a:t>Let </a:t>
            </a:r>
            <a:r>
              <a:rPr lang="en-US" altLang="en-US" i="1" dirty="0">
                <a:latin typeface="Times New Roman" pitchFamily="18" charset="0"/>
                <a:cs typeface="Times New Roman" pitchFamily="18" charset="0"/>
              </a:rPr>
              <a:t>A</a:t>
            </a:r>
            <a:r>
              <a:rPr lang="en-US" altLang="en-US" dirty="0">
                <a:latin typeface="Times New Roman" pitchFamily="18" charset="0"/>
              </a:rPr>
              <a:t> denote a </a:t>
            </a:r>
            <a:r>
              <a:rPr lang="en-US" altLang="en-US" i="1" dirty="0">
                <a:latin typeface="Times New Roman" pitchFamily="18" charset="0"/>
              </a:rPr>
              <a:t>n </a:t>
            </a:r>
            <a:r>
              <a:rPr lang="en-US" altLang="en-US" dirty="0">
                <a:latin typeface="Times New Roman" pitchFamily="18" charset="0"/>
                <a:cs typeface="Times New Roman" pitchFamily="18" charset="0"/>
              </a:rPr>
              <a:t>× </a:t>
            </a:r>
            <a:r>
              <a:rPr lang="en-US" altLang="en-US" i="1" dirty="0">
                <a:latin typeface="Times New Roman" pitchFamily="18" charset="0"/>
                <a:cs typeface="Times New Roman" pitchFamily="18" charset="0"/>
              </a:rPr>
              <a:t>n </a:t>
            </a:r>
            <a:r>
              <a:rPr lang="en-US" altLang="en-US" dirty="0">
                <a:latin typeface="Times New Roman" pitchFamily="18" charset="0"/>
                <a:cs typeface="Times New Roman" pitchFamily="18" charset="0"/>
              </a:rPr>
              <a:t>matrix</a:t>
            </a:r>
          </a:p>
          <a:p>
            <a:pPr marL="285750" indent="-285750" eaLnBrk="1" hangingPunct="1">
              <a:spcBef>
                <a:spcPct val="20000"/>
              </a:spcBef>
              <a:buFont typeface="Arial" panose="020B0604020202020204" pitchFamily="34" charset="0"/>
              <a:buChar char="•"/>
            </a:pPr>
            <a:r>
              <a:rPr lang="en-US" dirty="0"/>
              <a:t>the </a:t>
            </a:r>
            <a:r>
              <a:rPr lang="en-US" b="1" dirty="0"/>
              <a:t>trace</a:t>
            </a:r>
            <a:r>
              <a:rPr lang="en-US" dirty="0"/>
              <a:t> of the n-by-n square </a:t>
            </a:r>
            <a:r>
              <a:rPr lang="en-US" b="1" dirty="0"/>
              <a:t>matrix</a:t>
            </a:r>
            <a:r>
              <a:rPr lang="en-US" dirty="0"/>
              <a:t> A is defined to be the sum of the elements on the main diagonal (the diagonal from the upper left to the lower right)</a:t>
            </a:r>
            <a:endParaRPr lang="en-US" altLang="en-US" dirty="0">
              <a:latin typeface="Times New Roman" pitchFamily="18" charset="0"/>
              <a:cs typeface="Times New Roman" pitchFamily="18" charset="0"/>
            </a:endParaRPr>
          </a:p>
        </p:txBody>
      </p:sp>
      <p:sp>
        <p:nvSpPr>
          <p:cNvPr id="52229" name="Rectangle 6"/>
          <p:cNvSpPr>
            <a:spLocks noChangeArrowheads="1"/>
          </p:cNvSpPr>
          <p:nvPr/>
        </p:nvSpPr>
        <p:spPr bwMode="auto">
          <a:xfrm>
            <a:off x="5105400" y="3124200"/>
            <a:ext cx="1447800" cy="84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3200" dirty="0">
                <a:latin typeface="Times New Roman" pitchFamily="18" charset="0"/>
              </a:rPr>
              <a:t>Then</a:t>
            </a:r>
            <a:endParaRPr lang="en-US" altLang="en-US" sz="3200" dirty="0">
              <a:latin typeface="Times New Roman" pitchFamily="18" charset="0"/>
              <a:cs typeface="Times New Roman" pitchFamily="18" charset="0"/>
            </a:endParaRPr>
          </a:p>
        </p:txBody>
      </p:sp>
      <p:graphicFrame>
        <p:nvGraphicFramePr>
          <p:cNvPr id="52230" name="Object 7"/>
          <p:cNvGraphicFramePr>
            <a:graphicFrameLocks noChangeAspect="1"/>
          </p:cNvGraphicFramePr>
          <p:nvPr>
            <p:extLst>
              <p:ext uri="{D42A27DB-BD31-4B8C-83A1-F6EECF244321}">
                <p14:modId xmlns:p14="http://schemas.microsoft.com/office/powerpoint/2010/main" val="399631043"/>
              </p:ext>
            </p:extLst>
          </p:nvPr>
        </p:nvGraphicFramePr>
        <p:xfrm>
          <a:off x="6553200" y="2895600"/>
          <a:ext cx="2355850" cy="1177925"/>
        </p:xfrm>
        <a:graphic>
          <a:graphicData uri="http://schemas.openxmlformats.org/presentationml/2006/ole">
            <mc:AlternateContent xmlns:mc="http://schemas.openxmlformats.org/markup-compatibility/2006">
              <mc:Choice xmlns:v="urn:schemas-microsoft-com:vml" Requires="v">
                <p:oleObj spid="_x0000_s54818" name="Equation" r:id="rId4" imgW="863225" imgH="431613" progId="Equation.DSMT4">
                  <p:embed/>
                </p:oleObj>
              </mc:Choice>
              <mc:Fallback>
                <p:oleObj name="Equation" r:id="rId4" imgW="863225" imgH="43161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2895600"/>
                        <a:ext cx="2355850"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Grp="1" noChangeAspect="1"/>
          </p:cNvGraphicFramePr>
          <p:nvPr>
            <p:extLst>
              <p:ext uri="{D42A27DB-BD31-4B8C-83A1-F6EECF244321}">
                <p14:modId xmlns:p14="http://schemas.microsoft.com/office/powerpoint/2010/main" val="3913392368"/>
              </p:ext>
            </p:extLst>
          </p:nvPr>
        </p:nvGraphicFramePr>
        <p:xfrm>
          <a:off x="1752600" y="4953000"/>
          <a:ext cx="3857788" cy="1439862"/>
        </p:xfrm>
        <a:graphic>
          <a:graphicData uri="http://schemas.openxmlformats.org/presentationml/2006/ole">
            <mc:AlternateContent xmlns:mc="http://schemas.openxmlformats.org/markup-compatibility/2006">
              <mc:Choice xmlns:v="urn:schemas-microsoft-com:vml" Requires="v">
                <p:oleObj spid="_x0000_s54819" name="Equation" r:id="rId6" imgW="1904760" imgH="711000" progId="Equation.3">
                  <p:embed/>
                </p:oleObj>
              </mc:Choice>
              <mc:Fallback>
                <p:oleObj name="Equation" r:id="rId6" imgW="1904760" imgH="711000" progId="Equation.3">
                  <p:embed/>
                  <p:pic>
                    <p:nvPicPr>
                      <p:cNvPr id="0" name="Object 1"/>
                      <p:cNvPicPr>
                        <a:picLocks noGrp="1" noChangeAspect="1" noChangeArrowheads="1"/>
                      </p:cNvPicPr>
                      <p:nvPr/>
                    </p:nvPicPr>
                    <p:blipFill>
                      <a:blip r:embed="rId7"/>
                      <a:srcRect/>
                      <a:stretch>
                        <a:fillRect/>
                      </a:stretch>
                    </p:blipFill>
                    <p:spPr bwMode="auto">
                      <a:xfrm>
                        <a:off x="1752600" y="4953000"/>
                        <a:ext cx="3857788" cy="1439862"/>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8" name="TextBox 7"/>
              <p:cNvSpPr txBox="1"/>
              <p:nvPr/>
            </p:nvSpPr>
            <p:spPr>
              <a:xfrm>
                <a:off x="-152400" y="2974935"/>
                <a:ext cx="5181600" cy="11406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𝐴</m:t>
                      </m:r>
                      <m:r>
                        <a:rPr lang="en-NZ" sz="2800" b="0" i="1" smtClean="0">
                          <a:latin typeface="Cambria Math" panose="02040503050406030204" pitchFamily="18" charset="0"/>
                        </a:rPr>
                        <m:t>=</m:t>
                      </m:r>
                      <m:d>
                        <m:dPr>
                          <m:ctrlPr>
                            <a:rPr lang="en-NZ" sz="2800" b="0" i="1" smtClean="0">
                              <a:latin typeface="Cambria Math" panose="02040503050406030204" pitchFamily="18" charset="0"/>
                            </a:rPr>
                          </m:ctrlPr>
                        </m:dPr>
                        <m:e>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𝑖𝑗</m:t>
                              </m:r>
                            </m:sub>
                          </m:sSub>
                        </m:e>
                      </m:d>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11</m:t>
                                    </m:r>
                                  </m:sub>
                                </m:sSub>
                              </m:e>
                              <m:e>
                                <m:r>
                                  <a:rPr lang="en-NZ" sz="2800" b="0" i="1" smtClean="0">
                                    <a:latin typeface="Cambria Math" panose="02040503050406030204" pitchFamily="18" charset="0"/>
                                  </a:rPr>
                                  <m:t>⋯</m:t>
                                </m:r>
                              </m:e>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i="1">
                                        <a:latin typeface="Cambria Math" panose="02040503050406030204" pitchFamily="18" charset="0"/>
                                      </a:rPr>
                                      <m:t>1</m:t>
                                    </m:r>
                                    <m:r>
                                      <a:rPr lang="en-NZ" sz="2800" b="0" i="1" smtClean="0">
                                        <a:latin typeface="Cambria Math" panose="02040503050406030204" pitchFamily="18" charset="0"/>
                                      </a:rPr>
                                      <m:t>𝑛</m:t>
                                    </m:r>
                                  </m:sub>
                                </m:sSub>
                              </m:e>
                            </m:mr>
                            <m:mr>
                              <m:e>
                                <m:r>
                                  <a:rPr lang="en-NZ" sz="2800" b="0" i="1" smtClean="0">
                                    <a:latin typeface="Cambria Math" panose="02040503050406030204" pitchFamily="18" charset="0"/>
                                  </a:rPr>
                                  <m:t>⋮</m:t>
                                </m:r>
                              </m:e>
                              <m:e>
                                <m:r>
                                  <a:rPr lang="en-NZ" sz="2800" b="0" i="1" smtClean="0">
                                    <a:latin typeface="Cambria Math" panose="02040503050406030204" pitchFamily="18" charset="0"/>
                                  </a:rPr>
                                  <m:t>⋱</m:t>
                                </m:r>
                              </m:e>
                              <m:e>
                                <m:r>
                                  <a:rPr lang="en-NZ" sz="2800" b="0" i="1" smtClean="0">
                                    <a:latin typeface="Cambria Math" panose="02040503050406030204" pitchFamily="18" charset="0"/>
                                  </a:rPr>
                                  <m:t>⋮</m:t>
                                </m:r>
                              </m:e>
                            </m:mr>
                            <m:mr>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m:t>
                                    </m:r>
                                    <m:r>
                                      <a:rPr lang="en-NZ" sz="2800" i="1">
                                        <a:latin typeface="Cambria Math" panose="02040503050406030204" pitchFamily="18" charset="0"/>
                                      </a:rPr>
                                      <m:t>1</m:t>
                                    </m:r>
                                  </m:sub>
                                </m:sSub>
                              </m:e>
                              <m:e>
                                <m:r>
                                  <a:rPr lang="en-NZ" sz="2800" b="0" i="1" smtClean="0">
                                    <a:latin typeface="Cambria Math" panose="02040503050406030204" pitchFamily="18" charset="0"/>
                                  </a:rPr>
                                  <m:t>⋯</m:t>
                                </m:r>
                              </m:e>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𝑚𝑛</m:t>
                                    </m:r>
                                  </m:sub>
                                </m:sSub>
                              </m:e>
                            </m:mr>
                          </m:m>
                        </m:e>
                      </m:d>
                    </m:oMath>
                  </m:oMathPara>
                </a14:m>
                <a:endParaRPr lang="en-NZ"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 y="2974935"/>
                <a:ext cx="5181600" cy="1140697"/>
              </a:xfrm>
              <a:prstGeom prst="rect">
                <a:avLst/>
              </a:prstGeom>
              <a:blipFill>
                <a:blip r:embed="rId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410200" y="5534431"/>
                <a:ext cx="141865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3−2+5=6</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410200" y="5534431"/>
                <a:ext cx="1418658" cy="276999"/>
              </a:xfrm>
              <a:prstGeom prst="rect">
                <a:avLst/>
              </a:prstGeom>
              <a:blipFill>
                <a:blip r:embed="rId9"/>
                <a:stretch>
                  <a:fillRect l="-3879" r="-3448" b="-8889"/>
                </a:stretch>
              </a:blipFill>
            </p:spPr>
            <p:txBody>
              <a:bodyPr/>
              <a:lstStyle/>
              <a:p>
                <a:r>
                  <a:rPr lang="en-US">
                    <a:noFill/>
                  </a:rPr>
                  <a:t> </a:t>
                </a:r>
              </a:p>
            </p:txBody>
          </p:sp>
        </mc:Fallback>
      </mc:AlternateContent>
    </p:spTree>
    <p:extLst>
      <p:ext uri="{BB962C8B-B14F-4D97-AF65-F5344CB8AC3E}">
        <p14:creationId xmlns:p14="http://schemas.microsoft.com/office/powerpoint/2010/main" val="341425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323850" y="260350"/>
            <a:ext cx="82296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altLang="en-US" sz="3200" b="1" dirty="0">
                <a:latin typeface="Times New Roman" pitchFamily="18" charset="0"/>
              </a:rPr>
              <a:t>The inverse of an </a:t>
            </a:r>
            <a:r>
              <a:rPr lang="en-US" altLang="en-US" sz="3200" i="1" dirty="0">
                <a:latin typeface="Times New Roman" pitchFamily="18" charset="0"/>
              </a:rPr>
              <a:t>n </a:t>
            </a:r>
            <a:r>
              <a:rPr lang="en-US" altLang="en-US" sz="3200" dirty="0">
                <a:latin typeface="Times New Roman" pitchFamily="18" charset="0"/>
                <a:cs typeface="Times New Roman" pitchFamily="18" charset="0"/>
              </a:rPr>
              <a:t>× </a:t>
            </a:r>
            <a:r>
              <a:rPr lang="en-US" altLang="en-US" sz="3200" i="1" dirty="0">
                <a:latin typeface="Times New Roman" pitchFamily="18" charset="0"/>
                <a:cs typeface="Times New Roman" pitchFamily="18" charset="0"/>
              </a:rPr>
              <a:t>n </a:t>
            </a:r>
            <a:r>
              <a:rPr lang="en-US" altLang="en-US" sz="3200" b="1" dirty="0">
                <a:latin typeface="Times New Roman" pitchFamily="18" charset="0"/>
                <a:cs typeface="Times New Roman" pitchFamily="18" charset="0"/>
              </a:rPr>
              <a:t>matrix</a:t>
            </a:r>
            <a:endParaRPr lang="en-US" altLang="en-US" sz="3200" b="1" dirty="0">
              <a:latin typeface="Times New Roman" pitchFamily="18" charset="0"/>
            </a:endParaRPr>
          </a:p>
          <a:p>
            <a:pPr eaLnBrk="1" hangingPunct="1">
              <a:spcBef>
                <a:spcPct val="20000"/>
              </a:spcBef>
            </a:pPr>
            <a:endParaRPr lang="en-US" altLang="en-US" sz="3200" dirty="0">
              <a:latin typeface="Times New Roman" pitchFamily="18" charset="0"/>
              <a:cs typeface="Times New Roman" pitchFamily="18" charset="0"/>
            </a:endParaRPr>
          </a:p>
        </p:txBody>
      </p:sp>
      <p:sp>
        <p:nvSpPr>
          <p:cNvPr id="25603" name="Rectangle 5"/>
          <p:cNvSpPr>
            <a:spLocks noChangeArrowheads="1"/>
          </p:cNvSpPr>
          <p:nvPr/>
        </p:nvSpPr>
        <p:spPr bwMode="auto">
          <a:xfrm>
            <a:off x="539750" y="4652963"/>
            <a:ext cx="842486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2000" dirty="0">
                <a:latin typeface="Times New Roman" pitchFamily="18" charset="0"/>
              </a:rPr>
              <a:t> 	</a:t>
            </a:r>
            <a:r>
              <a:rPr lang="en-US" altLang="en-US" sz="2000" i="1" dirty="0">
                <a:latin typeface="Times New Roman" pitchFamily="18" charset="0"/>
              </a:rPr>
              <a:t>AB = BA = I</a:t>
            </a:r>
            <a:r>
              <a:rPr lang="en-US" altLang="en-US" sz="2000" dirty="0">
                <a:latin typeface="Times New Roman" pitchFamily="18" charset="0"/>
              </a:rPr>
              <a:t>, </a:t>
            </a:r>
          </a:p>
          <a:p>
            <a:pPr eaLnBrk="1" hangingPunct="1">
              <a:spcBef>
                <a:spcPct val="20000"/>
              </a:spcBef>
            </a:pPr>
            <a:r>
              <a:rPr lang="en-US" altLang="en-US" sz="2000" dirty="0">
                <a:latin typeface="Times New Roman" pitchFamily="18" charset="0"/>
              </a:rPr>
              <a:t>If the matrix </a:t>
            </a:r>
            <a:r>
              <a:rPr lang="en-US" altLang="en-US" sz="2000" i="1" dirty="0">
                <a:latin typeface="Times New Roman" pitchFamily="18" charset="0"/>
              </a:rPr>
              <a:t>B </a:t>
            </a:r>
            <a:r>
              <a:rPr lang="en-US" altLang="en-US" sz="2000" dirty="0">
                <a:latin typeface="Times New Roman" pitchFamily="18" charset="0"/>
              </a:rPr>
              <a:t>exists then </a:t>
            </a:r>
            <a:r>
              <a:rPr lang="en-US" altLang="en-US" sz="2000" i="1" dirty="0">
                <a:latin typeface="Times New Roman" pitchFamily="18" charset="0"/>
              </a:rPr>
              <a:t>A </a:t>
            </a:r>
            <a:r>
              <a:rPr lang="en-US" altLang="en-US" sz="2000" dirty="0">
                <a:latin typeface="Times New Roman" pitchFamily="18" charset="0"/>
              </a:rPr>
              <a:t>is called </a:t>
            </a:r>
            <a:r>
              <a:rPr lang="en-US" altLang="en-US" sz="2000" b="1" dirty="0">
                <a:latin typeface="Times New Roman" pitchFamily="18" charset="0"/>
              </a:rPr>
              <a:t>invertible</a:t>
            </a:r>
            <a:r>
              <a:rPr lang="en-US" altLang="en-US" sz="2000" i="1" dirty="0">
                <a:latin typeface="Times New Roman" pitchFamily="18" charset="0"/>
              </a:rPr>
              <a:t> </a:t>
            </a:r>
            <a:r>
              <a:rPr lang="en-US" altLang="en-US" sz="2000" dirty="0">
                <a:latin typeface="Times New Roman" pitchFamily="18" charset="0"/>
              </a:rPr>
              <a:t>Also </a:t>
            </a:r>
            <a:r>
              <a:rPr lang="en-US" altLang="en-US" sz="2000" i="1" dirty="0">
                <a:latin typeface="Times New Roman" pitchFamily="18" charset="0"/>
              </a:rPr>
              <a:t>B </a:t>
            </a:r>
            <a:r>
              <a:rPr lang="en-US" altLang="en-US" sz="2000" dirty="0">
                <a:latin typeface="Times New Roman" pitchFamily="18" charset="0"/>
              </a:rPr>
              <a:t>is called the </a:t>
            </a:r>
            <a:r>
              <a:rPr lang="en-US" altLang="en-US" sz="2000" b="1" dirty="0">
                <a:latin typeface="Times New Roman" pitchFamily="18" charset="0"/>
              </a:rPr>
              <a:t>inverse </a:t>
            </a:r>
            <a:r>
              <a:rPr lang="en-US" altLang="en-US" sz="2000" dirty="0">
                <a:latin typeface="Times New Roman" pitchFamily="18" charset="0"/>
              </a:rPr>
              <a:t>of </a:t>
            </a:r>
            <a:r>
              <a:rPr lang="en-US" altLang="en-US" sz="2000" i="1" dirty="0">
                <a:latin typeface="Times New Roman" pitchFamily="18" charset="0"/>
              </a:rPr>
              <a:t>A </a:t>
            </a:r>
            <a:r>
              <a:rPr lang="en-US" altLang="en-US" sz="2000" dirty="0">
                <a:latin typeface="Times New Roman" pitchFamily="18" charset="0"/>
              </a:rPr>
              <a:t>and is denoted by </a:t>
            </a:r>
            <a:r>
              <a:rPr lang="en-US" altLang="en-US" sz="2000" i="1" dirty="0">
                <a:latin typeface="Times New Roman" pitchFamily="18" charset="0"/>
              </a:rPr>
              <a:t>A</a:t>
            </a:r>
            <a:r>
              <a:rPr lang="en-US" altLang="en-US" sz="2000" baseline="30000" dirty="0">
                <a:latin typeface="Times New Roman" pitchFamily="18" charset="0"/>
              </a:rPr>
              <a:t>-1</a:t>
            </a:r>
            <a:endParaRPr lang="en-US" altLang="en-US" sz="2000" i="1" dirty="0">
              <a:latin typeface="Times New Roman" pitchFamily="18" charset="0"/>
            </a:endParaRPr>
          </a:p>
          <a:p>
            <a:pPr eaLnBrk="1" hangingPunct="1">
              <a:spcBef>
                <a:spcPct val="20000"/>
              </a:spcBef>
            </a:pPr>
            <a:endParaRPr lang="en-US" altLang="en-US" sz="2000" dirty="0">
              <a:latin typeface="Times New Roman" pitchFamily="18" charset="0"/>
              <a:cs typeface="Times New Roman" pitchFamily="18" charset="0"/>
            </a:endParaRPr>
          </a:p>
        </p:txBody>
      </p:sp>
      <p:sp>
        <p:nvSpPr>
          <p:cNvPr id="25605" name="Rectangle 7"/>
          <p:cNvSpPr>
            <a:spLocks noChangeArrowheads="1"/>
          </p:cNvSpPr>
          <p:nvPr/>
        </p:nvSpPr>
        <p:spPr bwMode="auto">
          <a:xfrm>
            <a:off x="468313" y="836613"/>
            <a:ext cx="82296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3200" dirty="0">
                <a:latin typeface="Times New Roman" pitchFamily="18" charset="0"/>
              </a:rPr>
              <a:t>Let </a:t>
            </a:r>
            <a:r>
              <a:rPr lang="en-US" altLang="en-US" sz="3200" i="1" dirty="0">
                <a:latin typeface="Times New Roman" pitchFamily="18" charset="0"/>
                <a:cs typeface="Times New Roman" pitchFamily="18" charset="0"/>
              </a:rPr>
              <a:t>A</a:t>
            </a:r>
            <a:r>
              <a:rPr lang="en-US" altLang="en-US" sz="3200" dirty="0">
                <a:latin typeface="Times New Roman" pitchFamily="18" charset="0"/>
              </a:rPr>
              <a:t> </a:t>
            </a:r>
            <a:r>
              <a:rPr lang="en-US" altLang="en-US" sz="3200" dirty="0">
                <a:latin typeface="Times New Roman" pitchFamily="18" charset="0"/>
                <a:cs typeface="Times New Roman" pitchFamily="18" charset="0"/>
              </a:rPr>
              <a:t>denote the </a:t>
            </a:r>
            <a:r>
              <a:rPr lang="en-US" altLang="en-US" sz="3200" i="1" dirty="0">
                <a:latin typeface="Times New Roman" pitchFamily="18" charset="0"/>
              </a:rPr>
              <a:t>n </a:t>
            </a:r>
            <a:r>
              <a:rPr lang="en-US" altLang="en-US" sz="3200" dirty="0">
                <a:latin typeface="Times New Roman" pitchFamily="18" charset="0"/>
                <a:cs typeface="Times New Roman" pitchFamily="18" charset="0"/>
              </a:rPr>
              <a:t>× </a:t>
            </a:r>
            <a:r>
              <a:rPr lang="en-US" altLang="en-US" sz="3200" i="1" dirty="0">
                <a:latin typeface="Times New Roman" pitchFamily="18" charset="0"/>
                <a:cs typeface="Times New Roman" pitchFamily="18" charset="0"/>
              </a:rPr>
              <a:t>n </a:t>
            </a:r>
            <a:r>
              <a:rPr lang="en-US" altLang="en-US" sz="3200" dirty="0">
                <a:latin typeface="Times New Roman" pitchFamily="18" charset="0"/>
                <a:cs typeface="Times New Roman" pitchFamily="18" charset="0"/>
              </a:rPr>
              <a:t>matrix</a:t>
            </a:r>
          </a:p>
        </p:txBody>
      </p:sp>
      <p:sp>
        <p:nvSpPr>
          <p:cNvPr id="25606" name="Rectangle 8"/>
          <p:cNvSpPr>
            <a:spLocks noChangeArrowheads="1"/>
          </p:cNvSpPr>
          <p:nvPr/>
        </p:nvSpPr>
        <p:spPr bwMode="auto">
          <a:xfrm>
            <a:off x="468313" y="4076700"/>
            <a:ext cx="835342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2400" dirty="0">
                <a:latin typeface="Times New Roman" pitchFamily="18" charset="0"/>
              </a:rPr>
              <a:t>Let </a:t>
            </a:r>
            <a:r>
              <a:rPr lang="en-US" altLang="en-US" sz="2400" i="1" dirty="0">
                <a:latin typeface="Times New Roman" pitchFamily="18" charset="0"/>
                <a:cs typeface="Times New Roman" pitchFamily="18" charset="0"/>
              </a:rPr>
              <a:t>B</a:t>
            </a:r>
            <a:r>
              <a:rPr lang="en-US" altLang="en-US" sz="2400" dirty="0">
                <a:latin typeface="Times New Roman" pitchFamily="18" charset="0"/>
              </a:rPr>
              <a:t> </a:t>
            </a:r>
            <a:r>
              <a:rPr lang="en-US" altLang="en-US" sz="2400" dirty="0">
                <a:latin typeface="Times New Roman" pitchFamily="18" charset="0"/>
                <a:cs typeface="Times New Roman" pitchFamily="18" charset="0"/>
              </a:rPr>
              <a:t>denote an </a:t>
            </a:r>
            <a:r>
              <a:rPr lang="en-US" altLang="en-US" sz="2400" i="1" dirty="0">
                <a:latin typeface="Times New Roman" pitchFamily="18" charset="0"/>
              </a:rPr>
              <a:t>n </a:t>
            </a:r>
            <a:r>
              <a:rPr lang="en-US" altLang="en-US" sz="2400" dirty="0">
                <a:latin typeface="Times New Roman" pitchFamily="18" charset="0"/>
                <a:cs typeface="Times New Roman" pitchFamily="18" charset="0"/>
              </a:rPr>
              <a:t>× </a:t>
            </a:r>
            <a:r>
              <a:rPr lang="en-US" altLang="en-US" sz="2400" i="1" dirty="0">
                <a:latin typeface="Times New Roman" pitchFamily="18" charset="0"/>
                <a:cs typeface="Times New Roman" pitchFamily="18" charset="0"/>
              </a:rPr>
              <a:t>n </a:t>
            </a:r>
            <a:r>
              <a:rPr lang="en-US" altLang="en-US" sz="2400" dirty="0">
                <a:latin typeface="Times New Roman" pitchFamily="18" charset="0"/>
                <a:cs typeface="Times New Roman" pitchFamily="18" charset="0"/>
              </a:rPr>
              <a:t>matrix such that</a:t>
            </a:r>
          </a:p>
        </p:txBody>
      </p:sp>
      <p:graphicFrame>
        <p:nvGraphicFramePr>
          <p:cNvPr id="7" name="Object 5"/>
          <p:cNvGraphicFramePr>
            <a:graphicFrameLocks noChangeAspect="1"/>
          </p:cNvGraphicFramePr>
          <p:nvPr>
            <p:extLst>
              <p:ext uri="{D42A27DB-BD31-4B8C-83A1-F6EECF244321}">
                <p14:modId xmlns:p14="http://schemas.microsoft.com/office/powerpoint/2010/main" val="3970896066"/>
              </p:ext>
            </p:extLst>
          </p:nvPr>
        </p:nvGraphicFramePr>
        <p:xfrm>
          <a:off x="3228975" y="5927725"/>
          <a:ext cx="2832100" cy="636588"/>
        </p:xfrm>
        <a:graphic>
          <a:graphicData uri="http://schemas.openxmlformats.org/presentationml/2006/ole">
            <mc:AlternateContent xmlns:mc="http://schemas.openxmlformats.org/markup-compatibility/2006">
              <mc:Choice xmlns:v="urn:schemas-microsoft-com:vml" Requires="v">
                <p:oleObj spid="_x0000_s103806" name="Equation" r:id="rId4" imgW="1130040" imgH="253800" progId="Equation.3">
                  <p:embed/>
                </p:oleObj>
              </mc:Choice>
              <mc:Fallback>
                <p:oleObj name="Equation" r:id="rId4" imgW="1130040" imgH="253800" progId="Equation.3">
                  <p:embed/>
                  <p:pic>
                    <p:nvPicPr>
                      <p:cNvPr id="0" name=""/>
                      <p:cNvPicPr>
                        <a:picLocks noChangeAspect="1" noChangeArrowheads="1"/>
                      </p:cNvPicPr>
                      <p:nvPr/>
                    </p:nvPicPr>
                    <p:blipFill>
                      <a:blip r:embed="rId5"/>
                      <a:srcRect/>
                      <a:stretch>
                        <a:fillRect/>
                      </a:stretch>
                    </p:blipFill>
                    <p:spPr bwMode="auto">
                      <a:xfrm>
                        <a:off x="3228975" y="5927725"/>
                        <a:ext cx="2832100"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8"/>
          <p:cNvSpPr txBox="1">
            <a:spLocks noChangeArrowheads="1"/>
          </p:cNvSpPr>
          <p:nvPr/>
        </p:nvSpPr>
        <p:spPr bwMode="auto">
          <a:xfrm>
            <a:off x="6881812" y="1487488"/>
            <a:ext cx="18161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en-US" dirty="0">
                <a:solidFill>
                  <a:schemeClr val="tx2"/>
                </a:solidFill>
              </a:rPr>
              <a:t>A must be square (number of rows equal number of columns) for A</a:t>
            </a:r>
            <a:r>
              <a:rPr lang="en-US" altLang="en-US" baseline="30000" dirty="0">
                <a:solidFill>
                  <a:schemeClr val="tx2"/>
                </a:solidFill>
              </a:rPr>
              <a:t>-1</a:t>
            </a:r>
            <a:r>
              <a:rPr lang="en-US" altLang="en-US" dirty="0">
                <a:solidFill>
                  <a:schemeClr val="tx2"/>
                </a:solidFill>
              </a:rPr>
              <a:t> to exist</a:t>
            </a:r>
          </a:p>
        </p:txBody>
      </p:sp>
      <mc:AlternateContent xmlns:mc="http://schemas.openxmlformats.org/markup-compatibility/2006" xmlns:a14="http://schemas.microsoft.com/office/drawing/2010/main">
        <mc:Choice Requires="a14">
          <p:sp>
            <p:nvSpPr>
              <p:cNvPr id="11" name="TextBox 10"/>
              <p:cNvSpPr txBox="1"/>
              <p:nvPr/>
            </p:nvSpPr>
            <p:spPr>
              <a:xfrm>
                <a:off x="914400" y="2135903"/>
                <a:ext cx="5181600" cy="11406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𝐴</m:t>
                      </m:r>
                      <m:r>
                        <a:rPr lang="en-NZ" sz="2800" b="0" i="1" smtClean="0">
                          <a:latin typeface="Cambria Math" panose="02040503050406030204" pitchFamily="18" charset="0"/>
                        </a:rPr>
                        <m:t>=</m:t>
                      </m:r>
                      <m:d>
                        <m:dPr>
                          <m:ctrlPr>
                            <a:rPr lang="en-NZ" sz="2800" b="0" i="1" smtClean="0">
                              <a:latin typeface="Cambria Math" panose="02040503050406030204" pitchFamily="18" charset="0"/>
                            </a:rPr>
                          </m:ctrlPr>
                        </m:dPr>
                        <m:e>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𝑖𝑗</m:t>
                              </m:r>
                            </m:sub>
                          </m:sSub>
                        </m:e>
                      </m:d>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11</m:t>
                                    </m:r>
                                  </m:sub>
                                </m:sSub>
                              </m:e>
                              <m:e>
                                <m:r>
                                  <a:rPr lang="en-NZ" sz="2800" b="0" i="1" smtClean="0">
                                    <a:latin typeface="Cambria Math" panose="02040503050406030204" pitchFamily="18" charset="0"/>
                                  </a:rPr>
                                  <m:t>⋯</m:t>
                                </m:r>
                              </m:e>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i="1">
                                        <a:latin typeface="Cambria Math" panose="02040503050406030204" pitchFamily="18" charset="0"/>
                                      </a:rPr>
                                      <m:t>1</m:t>
                                    </m:r>
                                    <m:r>
                                      <a:rPr lang="en-NZ" sz="2800" b="0" i="1" smtClean="0">
                                        <a:latin typeface="Cambria Math" panose="02040503050406030204" pitchFamily="18" charset="0"/>
                                      </a:rPr>
                                      <m:t>𝑛</m:t>
                                    </m:r>
                                  </m:sub>
                                </m:sSub>
                              </m:e>
                            </m:mr>
                            <m:mr>
                              <m:e>
                                <m:r>
                                  <a:rPr lang="en-NZ" sz="2800" b="0" i="1" smtClean="0">
                                    <a:latin typeface="Cambria Math" panose="02040503050406030204" pitchFamily="18" charset="0"/>
                                  </a:rPr>
                                  <m:t>⋮</m:t>
                                </m:r>
                              </m:e>
                              <m:e>
                                <m:r>
                                  <a:rPr lang="en-NZ" sz="2800" b="0" i="1" smtClean="0">
                                    <a:latin typeface="Cambria Math" panose="02040503050406030204" pitchFamily="18" charset="0"/>
                                  </a:rPr>
                                  <m:t>⋱</m:t>
                                </m:r>
                              </m:e>
                              <m:e>
                                <m:r>
                                  <a:rPr lang="en-NZ" sz="2800" b="0" i="1" smtClean="0">
                                    <a:latin typeface="Cambria Math" panose="02040503050406030204" pitchFamily="18" charset="0"/>
                                  </a:rPr>
                                  <m:t>⋮</m:t>
                                </m:r>
                              </m:e>
                            </m:mr>
                            <m:mr>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m:t>
                                    </m:r>
                                    <m:r>
                                      <a:rPr lang="en-NZ" sz="2800" i="1">
                                        <a:latin typeface="Cambria Math" panose="02040503050406030204" pitchFamily="18" charset="0"/>
                                      </a:rPr>
                                      <m:t>1</m:t>
                                    </m:r>
                                  </m:sub>
                                </m:sSub>
                              </m:e>
                              <m:e>
                                <m:r>
                                  <a:rPr lang="en-NZ" sz="2800" b="0" i="1" smtClean="0">
                                    <a:latin typeface="Cambria Math" panose="02040503050406030204" pitchFamily="18" charset="0"/>
                                  </a:rPr>
                                  <m:t>⋯</m:t>
                                </m:r>
                              </m:e>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𝑚𝑛</m:t>
                                    </m:r>
                                  </m:sub>
                                </m:sSub>
                              </m:e>
                            </m:mr>
                          </m:m>
                        </m:e>
                      </m:d>
                    </m:oMath>
                  </m:oMathPara>
                </a14:m>
                <a:endParaRPr lang="en-NZ"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914400" y="2135903"/>
                <a:ext cx="5181600" cy="1140697"/>
              </a:xfrm>
              <a:prstGeom prst="rect">
                <a:avLst/>
              </a:prstGeom>
              <a:blipFill>
                <a:blip r:embed="rId6"/>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82241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01901"/>
            <a:ext cx="9143999" cy="400110"/>
          </a:xfrm>
          <a:prstGeom prst="rect">
            <a:avLst/>
          </a:prstGeom>
          <a:noFill/>
        </p:spPr>
        <p:txBody>
          <a:bodyPr wrap="square" rtlCol="0">
            <a:spAutoFit/>
          </a:bodyPr>
          <a:lstStyle/>
          <a:p>
            <a:r>
              <a:rPr lang="en-US" sz="2000" dirty="0"/>
              <a:t>Not all numbers have an inverse. The number 0 does not have an inverse</a:t>
            </a:r>
          </a:p>
        </p:txBody>
      </p:sp>
      <p:cxnSp>
        <p:nvCxnSpPr>
          <p:cNvPr id="5" name="Straight Connector 4"/>
          <p:cNvCxnSpPr/>
          <p:nvPr/>
        </p:nvCxnSpPr>
        <p:spPr>
          <a:xfrm>
            <a:off x="457200" y="2217384"/>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14737" y="2259677"/>
            <a:ext cx="7919663" cy="830997"/>
          </a:xfrm>
          <a:prstGeom prst="rect">
            <a:avLst/>
          </a:prstGeom>
          <a:noFill/>
        </p:spPr>
        <p:txBody>
          <a:bodyPr wrap="square" rtlCol="0">
            <a:spAutoFit/>
          </a:bodyPr>
          <a:lstStyle/>
          <a:p>
            <a:r>
              <a:rPr lang="en-US" sz="2400" b="1" dirty="0"/>
              <a:t>Matrix inverse:</a:t>
            </a:r>
          </a:p>
          <a:p>
            <a:r>
              <a:rPr lang="en-US" sz="2400" dirty="0"/>
              <a:t>If A is an m x m square matrix, and if it has an A</a:t>
            </a:r>
            <a:r>
              <a:rPr lang="en-US" sz="2400" baseline="30000" dirty="0"/>
              <a:t>-1</a:t>
            </a:r>
            <a:r>
              <a:rPr lang="en-US" sz="2400" dirty="0"/>
              <a:t> inverse,</a:t>
            </a:r>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95400" y="3383978"/>
            <a:ext cx="2819400" cy="369593"/>
          </a:xfrm>
          <a:prstGeom prst="rect">
            <a:avLst/>
          </a:prstGeom>
        </p:spPr>
      </p:pic>
      <p:graphicFrame>
        <p:nvGraphicFramePr>
          <p:cNvPr id="47" name="Group 10"/>
          <p:cNvGraphicFramePr>
            <a:graphicFrameLocks noGrp="1"/>
          </p:cNvGraphicFramePr>
          <p:nvPr/>
        </p:nvGraphicFramePr>
        <p:xfrm>
          <a:off x="2590800" y="4191000"/>
          <a:ext cx="4248150" cy="914400"/>
        </p:xfrm>
        <a:graphic>
          <a:graphicData uri="http://schemas.openxmlformats.org/drawingml/2006/table">
            <a:tbl>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gridCol w="342900">
                  <a:extLst>
                    <a:ext uri="{9D8B030D-6E8A-4147-A177-3AD203B41FA5}">
                      <a16:colId xmlns:a16="http://schemas.microsoft.com/office/drawing/2014/main" val="20004"/>
                    </a:ext>
                  </a:extLst>
                </a:gridCol>
                <a:gridCol w="373063">
                  <a:extLst>
                    <a:ext uri="{9D8B030D-6E8A-4147-A177-3AD203B41FA5}">
                      <a16:colId xmlns:a16="http://schemas.microsoft.com/office/drawing/2014/main" val="20005"/>
                    </a:ext>
                  </a:extLst>
                </a:gridCol>
                <a:gridCol w="576262">
                  <a:extLst>
                    <a:ext uri="{9D8B030D-6E8A-4147-A177-3AD203B41FA5}">
                      <a16:colId xmlns:a16="http://schemas.microsoft.com/office/drawing/2014/main" val="20006"/>
                    </a:ext>
                  </a:extLst>
                </a:gridCol>
                <a:gridCol w="647700">
                  <a:extLst>
                    <a:ext uri="{9D8B030D-6E8A-4147-A177-3AD203B41FA5}">
                      <a16:colId xmlns:a16="http://schemas.microsoft.com/office/drawing/2014/main" val="20007"/>
                    </a:ext>
                  </a:extLst>
                </a:gridCol>
                <a:gridCol w="288925">
                  <a:extLst>
                    <a:ext uri="{9D8B030D-6E8A-4147-A177-3AD203B41FA5}">
                      <a16:colId xmlns:a16="http://schemas.microsoft.com/office/drawing/2014/main" val="20008"/>
                    </a:ext>
                  </a:extLst>
                </a:gridCol>
                <a:gridCol w="360363">
                  <a:extLst>
                    <a:ext uri="{9D8B030D-6E8A-4147-A177-3AD203B41FA5}">
                      <a16:colId xmlns:a16="http://schemas.microsoft.com/office/drawing/2014/main" val="20009"/>
                    </a:ext>
                  </a:extLst>
                </a:gridCol>
                <a:gridCol w="287337">
                  <a:extLst>
                    <a:ext uri="{9D8B030D-6E8A-4147-A177-3AD203B41FA5}">
                      <a16:colId xmlns:a16="http://schemas.microsoft.com/office/drawing/2014/main" val="20010"/>
                    </a:ext>
                  </a:extLst>
                </a:gridCol>
              </a:tblGrid>
              <a:tr h="360363">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0"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X</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2 </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 + </a:t>
                      </a: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 + </a:t>
                      </a: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2</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 </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 </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3</a:t>
                      </a:r>
                      <a:endParaRPr kumimoji="0" lang="en-GB" sz="1200" b="1" i="0" u="none" strike="noStrike" cap="none" normalizeH="0" baseline="-2500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 </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 </a:t>
                      </a: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 + </a:t>
                      </a:r>
                      <a:r>
                        <a:rPr kumimoji="0" lang="en-GB" sz="1200" b="1" i="0" u="sng"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pSp>
        <p:nvGrpSpPr>
          <p:cNvPr id="48" name="Group 45"/>
          <p:cNvGrpSpPr>
            <a:grpSpLocks/>
          </p:cNvGrpSpPr>
          <p:nvPr/>
        </p:nvGrpSpPr>
        <p:grpSpPr bwMode="auto">
          <a:xfrm>
            <a:off x="2559050" y="4170362"/>
            <a:ext cx="4248150" cy="935037"/>
            <a:chOff x="2472" y="1117"/>
            <a:chExt cx="2676" cy="589"/>
          </a:xfrm>
        </p:grpSpPr>
        <p:grpSp>
          <p:nvGrpSpPr>
            <p:cNvPr id="49" name="Group 46"/>
            <p:cNvGrpSpPr>
              <a:grpSpLocks/>
            </p:cNvGrpSpPr>
            <p:nvPr/>
          </p:nvGrpSpPr>
          <p:grpSpPr bwMode="auto">
            <a:xfrm>
              <a:off x="2486" y="1117"/>
              <a:ext cx="137" cy="589"/>
              <a:chOff x="1927" y="3158"/>
              <a:chExt cx="137" cy="680"/>
            </a:xfrm>
          </p:grpSpPr>
          <p:sp>
            <p:nvSpPr>
              <p:cNvPr id="78" name="Line 47"/>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48"/>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49"/>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0" name="Group 50"/>
            <p:cNvGrpSpPr>
              <a:grpSpLocks/>
            </p:cNvGrpSpPr>
            <p:nvPr/>
          </p:nvGrpSpPr>
          <p:grpSpPr bwMode="auto">
            <a:xfrm>
              <a:off x="3121" y="1117"/>
              <a:ext cx="137" cy="589"/>
              <a:chOff x="1927" y="3158"/>
              <a:chExt cx="137" cy="680"/>
            </a:xfrm>
          </p:grpSpPr>
          <p:sp>
            <p:nvSpPr>
              <p:cNvPr id="75" name="Line 51"/>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52"/>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53"/>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54"/>
            <p:cNvGrpSpPr>
              <a:grpSpLocks/>
            </p:cNvGrpSpPr>
            <p:nvPr/>
          </p:nvGrpSpPr>
          <p:grpSpPr bwMode="auto">
            <a:xfrm>
              <a:off x="3801" y="1117"/>
              <a:ext cx="137" cy="589"/>
              <a:chOff x="1927" y="3158"/>
              <a:chExt cx="137" cy="680"/>
            </a:xfrm>
          </p:grpSpPr>
          <p:sp>
            <p:nvSpPr>
              <p:cNvPr id="72" name="Line 55"/>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56"/>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57"/>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58"/>
            <p:cNvGrpSpPr>
              <a:grpSpLocks/>
            </p:cNvGrpSpPr>
            <p:nvPr/>
          </p:nvGrpSpPr>
          <p:grpSpPr bwMode="auto">
            <a:xfrm>
              <a:off x="4754" y="1117"/>
              <a:ext cx="137" cy="589"/>
              <a:chOff x="1927" y="3158"/>
              <a:chExt cx="137" cy="680"/>
            </a:xfrm>
          </p:grpSpPr>
          <p:sp>
            <p:nvSpPr>
              <p:cNvPr id="69" name="Line 59"/>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60"/>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61"/>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3" name="Group 62"/>
            <p:cNvGrpSpPr>
              <a:grpSpLocks/>
            </p:cNvGrpSpPr>
            <p:nvPr/>
          </p:nvGrpSpPr>
          <p:grpSpPr bwMode="auto">
            <a:xfrm flipH="1">
              <a:off x="2750" y="1117"/>
              <a:ext cx="137" cy="589"/>
              <a:chOff x="1927" y="3158"/>
              <a:chExt cx="137" cy="680"/>
            </a:xfrm>
          </p:grpSpPr>
          <p:sp>
            <p:nvSpPr>
              <p:cNvPr id="66" name="Line 63"/>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65"/>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66"/>
            <p:cNvGrpSpPr>
              <a:grpSpLocks/>
            </p:cNvGrpSpPr>
            <p:nvPr/>
          </p:nvGrpSpPr>
          <p:grpSpPr bwMode="auto">
            <a:xfrm flipH="1">
              <a:off x="3409" y="1117"/>
              <a:ext cx="137" cy="589"/>
              <a:chOff x="1927" y="3158"/>
              <a:chExt cx="137" cy="680"/>
            </a:xfrm>
          </p:grpSpPr>
          <p:sp>
            <p:nvSpPr>
              <p:cNvPr id="63" name="Line 67"/>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68"/>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9"/>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70"/>
            <p:cNvGrpSpPr>
              <a:grpSpLocks/>
            </p:cNvGrpSpPr>
            <p:nvPr/>
          </p:nvGrpSpPr>
          <p:grpSpPr bwMode="auto">
            <a:xfrm flipH="1">
              <a:off x="4407" y="1117"/>
              <a:ext cx="137" cy="589"/>
              <a:chOff x="1927" y="3158"/>
              <a:chExt cx="137" cy="680"/>
            </a:xfrm>
          </p:grpSpPr>
          <p:sp>
            <p:nvSpPr>
              <p:cNvPr id="60" name="Line 71"/>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72"/>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73"/>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74"/>
            <p:cNvGrpSpPr>
              <a:grpSpLocks/>
            </p:cNvGrpSpPr>
            <p:nvPr/>
          </p:nvGrpSpPr>
          <p:grpSpPr bwMode="auto">
            <a:xfrm flipH="1">
              <a:off x="4997" y="1117"/>
              <a:ext cx="137" cy="589"/>
              <a:chOff x="1927" y="3158"/>
              <a:chExt cx="137" cy="680"/>
            </a:xfrm>
          </p:grpSpPr>
          <p:sp>
            <p:nvSpPr>
              <p:cNvPr id="57" name="Line 75"/>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76"/>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77"/>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4" name="TextBox 3"/>
              <p:cNvSpPr txBox="1"/>
              <p:nvPr/>
            </p:nvSpPr>
            <p:spPr>
              <a:xfrm>
                <a:off x="697458" y="876301"/>
                <a:ext cx="1034579"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NZ" b="0" i="1" smtClean="0">
                              <a:latin typeface="Cambria Math"/>
                            </a:rPr>
                            <m:t>𝑥</m:t>
                          </m:r>
                        </m:e>
                        <m:sup>
                          <m:r>
                            <a:rPr lang="en-NZ" b="0" i="1" smtClean="0">
                              <a:latin typeface="Cambria Math"/>
                            </a:rPr>
                            <m:t>−1</m:t>
                          </m:r>
                        </m:sup>
                      </m:sSup>
                      <m:r>
                        <a:rPr lang="en-NZ" b="0" i="1" smtClean="0">
                          <a:latin typeface="Cambria Math"/>
                        </a:rPr>
                        <m:t>=</m:t>
                      </m:r>
                      <m:f>
                        <m:fPr>
                          <m:ctrlPr>
                            <a:rPr lang="en-NZ" b="0" i="1" smtClean="0">
                              <a:latin typeface="Cambria Math" panose="02040503050406030204" pitchFamily="18" charset="0"/>
                            </a:rPr>
                          </m:ctrlPr>
                        </m:fPr>
                        <m:num>
                          <m:r>
                            <a:rPr lang="en-NZ" b="0" i="1" smtClean="0">
                              <a:latin typeface="Cambria Math"/>
                            </a:rPr>
                            <m:t>1</m:t>
                          </m:r>
                        </m:num>
                        <m:den>
                          <m:r>
                            <a:rPr lang="en-NZ" b="0" i="1" smtClean="0">
                              <a:latin typeface="Cambria Math"/>
                            </a:rPr>
                            <m:t>𝑥</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97458" y="876301"/>
                <a:ext cx="1034579" cy="6127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50055" y="1066800"/>
                <a:ext cx="246086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3</m:t>
                      </m:r>
                      <m:r>
                        <a:rPr lang="en-NZ" b="0" i="1" smtClean="0">
                          <a:latin typeface="Cambria Math"/>
                          <a:ea typeface="Cambria Math"/>
                        </a:rPr>
                        <m:t>∙</m:t>
                      </m:r>
                      <m:sSup>
                        <m:sSupPr>
                          <m:ctrlPr>
                            <a:rPr lang="en-NZ" b="0" i="1" smtClean="0">
                              <a:latin typeface="Cambria Math" panose="02040503050406030204" pitchFamily="18" charset="0"/>
                              <a:ea typeface="Cambria Math"/>
                            </a:rPr>
                          </m:ctrlPr>
                        </m:sSupPr>
                        <m:e>
                          <m:r>
                            <a:rPr lang="en-NZ" b="0" i="1" smtClean="0">
                              <a:latin typeface="Cambria Math"/>
                              <a:ea typeface="Cambria Math"/>
                            </a:rPr>
                            <m:t>3</m:t>
                          </m:r>
                        </m:e>
                        <m:sup>
                          <m:r>
                            <a:rPr lang="en-NZ" b="0" i="1" smtClean="0">
                              <a:latin typeface="Cambria Math"/>
                              <a:ea typeface="Cambria Math"/>
                            </a:rPr>
                            <m:t>−1</m:t>
                          </m:r>
                        </m:sup>
                      </m:sSup>
                      <m:r>
                        <a:rPr lang="en-NZ" b="0" i="1" smtClean="0">
                          <a:latin typeface="Cambria Math"/>
                          <a:ea typeface="Cambria Math"/>
                        </a:rPr>
                        <m:t>=3∙</m:t>
                      </m:r>
                      <m:f>
                        <m:fPr>
                          <m:ctrlPr>
                            <a:rPr lang="en-NZ" b="0" i="1" smtClean="0">
                              <a:latin typeface="Cambria Math" panose="02040503050406030204" pitchFamily="18" charset="0"/>
                              <a:ea typeface="Cambria Math"/>
                            </a:rPr>
                          </m:ctrlPr>
                        </m:fPr>
                        <m:num>
                          <m:r>
                            <a:rPr lang="en-NZ" b="0" i="1" smtClean="0">
                              <a:latin typeface="Cambria Math"/>
                              <a:ea typeface="Cambria Math"/>
                            </a:rPr>
                            <m:t>1</m:t>
                          </m:r>
                        </m:num>
                        <m:den>
                          <m:r>
                            <a:rPr lang="en-NZ" b="0" i="1" smtClean="0">
                              <a:latin typeface="Cambria Math"/>
                              <a:ea typeface="Cambria Math"/>
                            </a:rPr>
                            <m:t>3</m:t>
                          </m:r>
                        </m:den>
                      </m:f>
                      <m:r>
                        <a:rPr lang="en-NZ" b="0" i="1" smtClean="0">
                          <a:latin typeface="Cambria Math"/>
                          <a:ea typeface="Cambria Math"/>
                        </a:rPr>
                        <m:t>=</m:t>
                      </m:r>
                      <m:f>
                        <m:fPr>
                          <m:ctrlPr>
                            <a:rPr lang="en-NZ" b="0" i="1" smtClean="0">
                              <a:latin typeface="Cambria Math" panose="02040503050406030204" pitchFamily="18" charset="0"/>
                              <a:ea typeface="Cambria Math"/>
                            </a:rPr>
                          </m:ctrlPr>
                        </m:fPr>
                        <m:num>
                          <m:r>
                            <a:rPr lang="en-NZ" b="0" i="1" smtClean="0">
                              <a:latin typeface="Cambria Math"/>
                              <a:ea typeface="Cambria Math"/>
                            </a:rPr>
                            <m:t>3</m:t>
                          </m:r>
                        </m:num>
                        <m:den>
                          <m:r>
                            <a:rPr lang="en-NZ" b="0" i="1" smtClean="0">
                              <a:latin typeface="Cambria Math"/>
                              <a:ea typeface="Cambria Math"/>
                            </a:rPr>
                            <m:t>3</m:t>
                          </m:r>
                        </m:den>
                      </m:f>
                      <m:r>
                        <a:rPr lang="en-NZ" b="0" i="1" smtClean="0">
                          <a:latin typeface="Cambria Math"/>
                          <a:ea typeface="Cambria Math"/>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750055" y="1066800"/>
                <a:ext cx="2460866" cy="6127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83112" y="1537079"/>
                <a:ext cx="102457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NZ" b="0" i="1" smtClean="0">
                              <a:latin typeface="Cambria Math"/>
                            </a:rPr>
                            <m:t>3</m:t>
                          </m:r>
                        </m:e>
                        <m:sup>
                          <m:r>
                            <a:rPr lang="en-NZ" b="0" i="1" smtClean="0">
                              <a:latin typeface="Cambria Math"/>
                            </a:rPr>
                            <m:t>−1</m:t>
                          </m:r>
                        </m:sup>
                      </m:sSup>
                      <m:r>
                        <a:rPr lang="en-NZ" b="0" i="1" smtClean="0">
                          <a:latin typeface="Cambria Math"/>
                        </a:rPr>
                        <m:t>=</m:t>
                      </m:r>
                      <m:f>
                        <m:fPr>
                          <m:ctrlPr>
                            <a:rPr lang="en-US" i="1" smtClean="0">
                              <a:latin typeface="Cambria Math" panose="02040503050406030204" pitchFamily="18" charset="0"/>
                            </a:rPr>
                          </m:ctrlPr>
                        </m:fPr>
                        <m:num>
                          <m:r>
                            <a:rPr lang="en-NZ" b="0" i="1" smtClean="0">
                              <a:latin typeface="Cambria Math"/>
                            </a:rPr>
                            <m:t>1</m:t>
                          </m:r>
                        </m:num>
                        <m:den>
                          <m:r>
                            <a:rPr lang="en-NZ" b="0" i="1" smtClean="0">
                              <a:latin typeface="Cambria Math"/>
                            </a:rPr>
                            <m:t>3</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83112" y="1537079"/>
                <a:ext cx="1024576" cy="6127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5775495" y="1066800"/>
                <a:ext cx="3029227"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smtClean="0">
                          <a:latin typeface="Cambria Math"/>
                        </a:rPr>
                        <m:t>0</m:t>
                      </m:r>
                      <m:r>
                        <a:rPr lang="en-NZ" b="0" i="1" smtClean="0">
                          <a:latin typeface="Cambria Math"/>
                          <a:ea typeface="Cambria Math"/>
                        </a:rPr>
                        <m:t>∙</m:t>
                      </m:r>
                      <m:sSup>
                        <m:sSupPr>
                          <m:ctrlPr>
                            <a:rPr lang="en-NZ" b="0" i="1" smtClean="0">
                              <a:latin typeface="Cambria Math" panose="02040503050406030204" pitchFamily="18" charset="0"/>
                              <a:ea typeface="Cambria Math"/>
                            </a:rPr>
                          </m:ctrlPr>
                        </m:sSupPr>
                        <m:e>
                          <m:r>
                            <a:rPr lang="en-NZ" b="0" i="1" smtClean="0">
                              <a:latin typeface="Cambria Math"/>
                              <a:ea typeface="Cambria Math"/>
                            </a:rPr>
                            <m:t>0</m:t>
                          </m:r>
                        </m:e>
                        <m:sup>
                          <m:r>
                            <a:rPr lang="en-NZ" b="0" i="1" smtClean="0">
                              <a:latin typeface="Cambria Math"/>
                              <a:ea typeface="Cambria Math"/>
                            </a:rPr>
                            <m:t>−1</m:t>
                          </m:r>
                        </m:sup>
                      </m:sSup>
                      <m:r>
                        <a:rPr lang="en-NZ" b="0" i="1" smtClean="0">
                          <a:latin typeface="Cambria Math"/>
                          <a:ea typeface="Cambria Math"/>
                        </a:rPr>
                        <m:t>=0∙</m:t>
                      </m:r>
                      <m:f>
                        <m:fPr>
                          <m:ctrlPr>
                            <a:rPr lang="en-NZ" b="0" i="1" smtClean="0">
                              <a:latin typeface="Cambria Math" panose="02040503050406030204" pitchFamily="18" charset="0"/>
                              <a:ea typeface="Cambria Math"/>
                            </a:rPr>
                          </m:ctrlPr>
                        </m:fPr>
                        <m:num>
                          <m:r>
                            <a:rPr lang="en-NZ" b="0" i="1" smtClean="0">
                              <a:latin typeface="Cambria Math"/>
                              <a:ea typeface="Cambria Math"/>
                            </a:rPr>
                            <m:t>1</m:t>
                          </m:r>
                        </m:num>
                        <m:den>
                          <m:r>
                            <a:rPr lang="en-NZ" b="0" i="1" smtClean="0">
                              <a:latin typeface="Cambria Math"/>
                              <a:ea typeface="Cambria Math"/>
                            </a:rPr>
                            <m:t>0</m:t>
                          </m:r>
                        </m:den>
                      </m:f>
                      <m:r>
                        <a:rPr lang="en-NZ" b="0" i="1" smtClean="0">
                          <a:latin typeface="Cambria Math"/>
                          <a:ea typeface="Cambria Math"/>
                        </a:rPr>
                        <m:t>=</m:t>
                      </m:r>
                      <m:r>
                        <a:rPr lang="en-NZ" b="0" i="1" smtClean="0">
                          <a:latin typeface="Cambria Math"/>
                          <a:ea typeface="Cambria Math"/>
                        </a:rPr>
                        <m:t>𝑈𝑛𝑑𝑒𝑓𝑖𝑛𝑒𝑑</m:t>
                      </m:r>
                    </m:oMath>
                  </m:oMathPara>
                </a14:m>
                <a:endParaRPr lang="en-US" dirty="0"/>
              </a:p>
            </p:txBody>
          </p:sp>
        </mc:Choice>
        <mc:Fallback xmlns="">
          <p:sp>
            <p:nvSpPr>
              <p:cNvPr id="85" name="TextBox 84"/>
              <p:cNvSpPr txBox="1">
                <a:spLocks noRot="1" noChangeAspect="1" noMove="1" noResize="1" noEditPoints="1" noAdjustHandles="1" noChangeArrowheads="1" noChangeShapeType="1" noTextEdit="1"/>
              </p:cNvSpPr>
              <p:nvPr/>
            </p:nvSpPr>
            <p:spPr>
              <a:xfrm>
                <a:off x="5775495" y="1066800"/>
                <a:ext cx="3029227" cy="6127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581275" y="5098762"/>
                <a:ext cx="62579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a:rPr>
                        <m:t>𝐴</m:t>
                      </m:r>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581275" y="5098762"/>
                <a:ext cx="625795" cy="523220"/>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3523703" y="5100942"/>
                <a:ext cx="913570" cy="5210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NZ" sz="2800" b="0" i="1" smtClean="0">
                              <a:latin typeface="Cambria Math" panose="02040503050406030204" pitchFamily="18" charset="0"/>
                            </a:rPr>
                          </m:ctrlPr>
                        </m:sSupPr>
                        <m:e>
                          <m:r>
                            <a:rPr lang="en-NZ" sz="2800" b="0" i="1" smtClean="0">
                              <a:latin typeface="Cambria Math"/>
                            </a:rPr>
                            <m:t>𝐴</m:t>
                          </m:r>
                        </m:e>
                        <m:sup>
                          <m:r>
                            <a:rPr lang="en-NZ" sz="2800" b="0" i="1" smtClean="0">
                              <a:latin typeface="Cambria Math"/>
                            </a:rPr>
                            <m:t>−1</m:t>
                          </m:r>
                        </m:sup>
                      </m:sSup>
                    </m:oMath>
                  </m:oMathPara>
                </a14:m>
                <a:endParaRPr lang="en-US" sz="2800" baseline="30000" dirty="0"/>
              </a:p>
            </p:txBody>
          </p:sp>
        </mc:Choice>
        <mc:Fallback xmlns="">
          <p:sp>
            <p:nvSpPr>
              <p:cNvPr id="97" name="TextBox 96"/>
              <p:cNvSpPr txBox="1">
                <a:spLocks noRot="1" noChangeAspect="1" noMove="1" noResize="1" noEditPoints="1" noAdjustHandles="1" noChangeArrowheads="1" noChangeShapeType="1" noTextEdit="1"/>
              </p:cNvSpPr>
              <p:nvPr/>
            </p:nvSpPr>
            <p:spPr>
              <a:xfrm>
                <a:off x="3523703" y="5100942"/>
                <a:ext cx="913570" cy="52104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4800600" y="5098762"/>
                <a:ext cx="913570" cy="5210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NZ" sz="2800" b="0" i="1" smtClean="0">
                              <a:latin typeface="Cambria Math" panose="02040503050406030204" pitchFamily="18" charset="0"/>
                            </a:rPr>
                          </m:ctrlPr>
                        </m:sSupPr>
                        <m:e>
                          <m:r>
                            <a:rPr lang="en-NZ" sz="2800" b="0" i="1" smtClean="0">
                              <a:latin typeface="Cambria Math"/>
                            </a:rPr>
                            <m:t>𝐴𝐴</m:t>
                          </m:r>
                        </m:e>
                        <m:sup>
                          <m:r>
                            <a:rPr lang="en-NZ" sz="2800" b="0" i="1" smtClean="0">
                              <a:latin typeface="Cambria Math"/>
                            </a:rPr>
                            <m:t>−1</m:t>
                          </m:r>
                        </m:sup>
                      </m:sSup>
                    </m:oMath>
                  </m:oMathPara>
                </a14:m>
                <a:endParaRPr lang="en-US" sz="2800" baseline="30000" dirty="0"/>
              </a:p>
            </p:txBody>
          </p:sp>
        </mc:Choice>
        <mc:Fallback xmlns="">
          <p:sp>
            <p:nvSpPr>
              <p:cNvPr id="98" name="TextBox 97"/>
              <p:cNvSpPr txBox="1">
                <a:spLocks noRot="1" noChangeAspect="1" noMove="1" noResize="1" noEditPoints="1" noAdjustHandles="1" noChangeArrowheads="1" noChangeShapeType="1" noTextEdit="1"/>
              </p:cNvSpPr>
              <p:nvPr/>
            </p:nvSpPr>
            <p:spPr>
              <a:xfrm>
                <a:off x="4800600" y="5098762"/>
                <a:ext cx="913570" cy="521040"/>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6181725" y="5105399"/>
                <a:ext cx="62579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a:rPr>
                        <m:t>𝐼</m:t>
                      </m:r>
                    </m:oMath>
                  </m:oMathPara>
                </a14:m>
                <a:endParaRPr lang="en-US" sz="2800" dirty="0"/>
              </a:p>
            </p:txBody>
          </p:sp>
        </mc:Choice>
        <mc:Fallback xmlns="">
          <p:sp>
            <p:nvSpPr>
              <p:cNvPr id="99" name="TextBox 98"/>
              <p:cNvSpPr txBox="1">
                <a:spLocks noRot="1" noChangeAspect="1" noMove="1" noResize="1" noEditPoints="1" noAdjustHandles="1" noChangeArrowheads="1" noChangeShapeType="1" noTextEdit="1"/>
              </p:cNvSpPr>
              <p:nvPr/>
            </p:nvSpPr>
            <p:spPr>
              <a:xfrm>
                <a:off x="6181725" y="5105399"/>
                <a:ext cx="625795" cy="523220"/>
              </a:xfrm>
              <a:prstGeom prst="rect">
                <a:avLst/>
              </a:prstGeom>
              <a:blipFill rotWithShape="1">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4842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Matrix inverse as an inverse transformation</a:t>
            </a:r>
          </a:p>
        </p:txBody>
      </p:sp>
      <p:pic>
        <p:nvPicPr>
          <p:cNvPr id="5" name="matrix inver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2450" y="1752600"/>
            <a:ext cx="8134350" cy="4572000"/>
          </a:xfrm>
          <a:prstGeom prst="rect">
            <a:avLst/>
          </a:prstGeom>
        </p:spPr>
      </p:pic>
    </p:spTree>
    <p:extLst>
      <p:ext uri="{BB962C8B-B14F-4D97-AF65-F5344CB8AC3E}">
        <p14:creationId xmlns:p14="http://schemas.microsoft.com/office/powerpoint/2010/main" val="41583225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5029200" y="5067300"/>
            <a:ext cx="2971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434" name="Rectangle 2"/>
          <p:cNvSpPr>
            <a:spLocks noGrp="1" noChangeArrowheads="1"/>
          </p:cNvSpPr>
          <p:nvPr>
            <p:ph type="title" idx="4294967295"/>
          </p:nvPr>
        </p:nvSpPr>
        <p:spPr/>
        <p:txBody>
          <a:bodyPr/>
          <a:lstStyle/>
          <a:p>
            <a:pPr eaLnBrk="1" hangingPunct="1"/>
            <a:r>
              <a:rPr lang="en-GB" altLang="en-US" dirty="0"/>
              <a:t>Scalar: a single number</a:t>
            </a:r>
          </a:p>
        </p:txBody>
      </p:sp>
      <p:sp>
        <p:nvSpPr>
          <p:cNvPr id="18435" name="Rectangle 3"/>
          <p:cNvSpPr>
            <a:spLocks noGrp="1" noChangeArrowheads="1"/>
          </p:cNvSpPr>
          <p:nvPr>
            <p:ph idx="4294967295"/>
          </p:nvPr>
        </p:nvSpPr>
        <p:spPr>
          <a:xfrm>
            <a:off x="395288" y="1268413"/>
            <a:ext cx="8229600" cy="4525962"/>
          </a:xfrm>
        </p:spPr>
        <p:txBody>
          <a:bodyPr/>
          <a:lstStyle/>
          <a:p>
            <a:r>
              <a:rPr lang="en-GB" altLang="en-US" dirty="0"/>
              <a:t>A quantity (</a:t>
            </a:r>
            <a:r>
              <a:rPr lang="en-GB" altLang="en-US" i="1" dirty="0"/>
              <a:t>variable</a:t>
            </a:r>
            <a:r>
              <a:rPr lang="en-GB" altLang="en-US" dirty="0"/>
              <a:t>), described by a single real number </a:t>
            </a:r>
            <a:r>
              <a:rPr lang="en-US" altLang="en-US" dirty="0">
                <a:cs typeface="Arial" charset="0"/>
              </a:rPr>
              <a:t>(i.e., weight, height, temperature, volume, grade, IQ, income,…)</a:t>
            </a:r>
            <a:endParaRPr lang="en-GB" altLang="en-US" dirty="0"/>
          </a:p>
          <a:p>
            <a:pPr eaLnBrk="1" hangingPunct="1">
              <a:buFontTx/>
              <a:buNone/>
            </a:pPr>
            <a:endParaRPr lang="en-GB" altLang="en-US" dirty="0"/>
          </a:p>
        </p:txBody>
      </p:sp>
      <p:sp>
        <p:nvSpPr>
          <p:cNvPr id="18440" name="TextBox 12"/>
          <p:cNvSpPr txBox="1">
            <a:spLocks noChangeArrowheads="1"/>
          </p:cNvSpPr>
          <p:nvPr/>
        </p:nvSpPr>
        <p:spPr bwMode="auto">
          <a:xfrm>
            <a:off x="3697287" y="5713840"/>
            <a:ext cx="49276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altLang="en-US" dirty="0"/>
              <a:t>e.g. Intensity of a single pixel in an MRI scan</a:t>
            </a:r>
          </a:p>
          <a:p>
            <a:pPr eaLnBrk="1" hangingPunct="1"/>
            <a:endParaRPr lang="en-GB" altLang="en-US" dirty="0"/>
          </a:p>
        </p:txBody>
      </p:sp>
      <p:cxnSp>
        <p:nvCxnSpPr>
          <p:cNvPr id="15" name="Straight Arrow Connector 14"/>
          <p:cNvCxnSpPr/>
          <p:nvPr/>
        </p:nvCxnSpPr>
        <p:spPr>
          <a:xfrm>
            <a:off x="3268034" y="5084763"/>
            <a:ext cx="1303966" cy="79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8442"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l="26181" t="19920" r="29326" b="17711"/>
          <a:stretch>
            <a:fillRect/>
          </a:stretch>
        </p:blipFill>
        <p:spPr bwMode="auto">
          <a:xfrm>
            <a:off x="180975" y="3765550"/>
            <a:ext cx="3132138" cy="27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 18"/>
          <p:cNvSpPr/>
          <p:nvPr/>
        </p:nvSpPr>
        <p:spPr>
          <a:xfrm>
            <a:off x="7086600" y="5048250"/>
            <a:ext cx="46038" cy="444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2" name="Straight Connector 11"/>
          <p:cNvCxnSpPr/>
          <p:nvPr/>
        </p:nvCxnSpPr>
        <p:spPr>
          <a:xfrm>
            <a:off x="5029200" y="4914900"/>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001000" y="4914900"/>
            <a:ext cx="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876800" y="5105400"/>
            <a:ext cx="762000" cy="369332"/>
          </a:xfrm>
          <a:prstGeom prst="rect">
            <a:avLst/>
          </a:prstGeom>
          <a:noFill/>
        </p:spPr>
        <p:txBody>
          <a:bodyPr wrap="square" rtlCol="0">
            <a:spAutoFit/>
          </a:bodyPr>
          <a:lstStyle/>
          <a:p>
            <a:r>
              <a:rPr lang="en-NZ" dirty="0"/>
              <a:t>0</a:t>
            </a:r>
            <a:endParaRPr lang="en-US" dirty="0"/>
          </a:p>
        </p:txBody>
      </p:sp>
      <p:sp>
        <p:nvSpPr>
          <p:cNvPr id="20" name="TextBox 19"/>
          <p:cNvSpPr txBox="1"/>
          <p:nvPr/>
        </p:nvSpPr>
        <p:spPr>
          <a:xfrm>
            <a:off x="7772400" y="5105400"/>
            <a:ext cx="762000" cy="369332"/>
          </a:xfrm>
          <a:prstGeom prst="rect">
            <a:avLst/>
          </a:prstGeom>
          <a:noFill/>
        </p:spPr>
        <p:txBody>
          <a:bodyPr wrap="square" rtlCol="0">
            <a:spAutoFit/>
          </a:bodyPr>
          <a:lstStyle/>
          <a:p>
            <a:r>
              <a:rPr lang="en-NZ" dirty="0"/>
              <a:t>255</a:t>
            </a:r>
            <a:endParaRPr lang="en-US" dirty="0"/>
          </a:p>
        </p:txBody>
      </p:sp>
    </p:spTree>
    <p:extLst>
      <p:ext uri="{BB962C8B-B14F-4D97-AF65-F5344CB8AC3E}">
        <p14:creationId xmlns:p14="http://schemas.microsoft.com/office/powerpoint/2010/main" val="2729351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323850" y="260350"/>
            <a:ext cx="82296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3200" b="1" dirty="0">
                <a:latin typeface="Times New Roman" pitchFamily="18" charset="0"/>
              </a:rPr>
              <a:t>The inverse of an 2</a:t>
            </a:r>
            <a:r>
              <a:rPr lang="en-US" altLang="en-US" sz="3200" i="1" dirty="0">
                <a:latin typeface="Times New Roman" pitchFamily="18" charset="0"/>
              </a:rPr>
              <a:t> </a:t>
            </a:r>
            <a:r>
              <a:rPr lang="en-US" altLang="en-US" sz="3200" dirty="0">
                <a:latin typeface="Times New Roman" pitchFamily="18" charset="0"/>
                <a:cs typeface="Times New Roman" pitchFamily="18" charset="0"/>
              </a:rPr>
              <a:t>× 2</a:t>
            </a:r>
            <a:r>
              <a:rPr lang="en-US" altLang="en-US" sz="3200" i="1" dirty="0">
                <a:latin typeface="Times New Roman" pitchFamily="18" charset="0"/>
                <a:cs typeface="Times New Roman" pitchFamily="18" charset="0"/>
              </a:rPr>
              <a:t> </a:t>
            </a:r>
            <a:r>
              <a:rPr lang="en-US" altLang="en-US" sz="3200" b="1" dirty="0">
                <a:latin typeface="Times New Roman" pitchFamily="18" charset="0"/>
                <a:cs typeface="Times New Roman" pitchFamily="18" charset="0"/>
              </a:rPr>
              <a:t>matrix</a:t>
            </a:r>
            <a:endParaRPr lang="en-US" altLang="en-US" sz="3200" b="1" dirty="0">
              <a:latin typeface="Times New Roman" pitchFamily="18" charset="0"/>
            </a:endParaRPr>
          </a:p>
          <a:p>
            <a:pPr eaLnBrk="1" hangingPunct="1">
              <a:spcBef>
                <a:spcPct val="20000"/>
              </a:spcBef>
            </a:pPr>
            <a:endParaRPr lang="en-US" altLang="en-US" sz="3200" dirty="0">
              <a:latin typeface="Times New Roman" pitchFamily="18" charset="0"/>
              <a:cs typeface="Times New Roman" pitchFamily="18" charset="0"/>
            </a:endParaRPr>
          </a:p>
        </p:txBody>
      </p:sp>
      <p:graphicFrame>
        <p:nvGraphicFramePr>
          <p:cNvPr id="2" name="Object 1"/>
          <p:cNvGraphicFramePr>
            <a:graphicFrameLocks noChangeAspect="1"/>
          </p:cNvGraphicFramePr>
          <p:nvPr/>
        </p:nvGraphicFramePr>
        <p:xfrm>
          <a:off x="4953000" y="5257800"/>
          <a:ext cx="3041650" cy="904875"/>
        </p:xfrm>
        <a:graphic>
          <a:graphicData uri="http://schemas.openxmlformats.org/presentationml/2006/ole">
            <mc:AlternateContent xmlns:mc="http://schemas.openxmlformats.org/markup-compatibility/2006">
              <mc:Choice xmlns:v="urn:schemas-microsoft-com:vml" Requires="v">
                <p:oleObj spid="_x0000_s128114" name="Equation" r:id="rId4" imgW="1536700" imgH="457200" progId="Equation.3">
                  <p:embed/>
                </p:oleObj>
              </mc:Choice>
              <mc:Fallback>
                <p:oleObj name="Equation" r:id="rId4" imgW="1536700" imgH="457200" progId="Equation.3">
                  <p:embed/>
                  <p:pic>
                    <p:nvPicPr>
                      <p:cNvPr id="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5257800"/>
                        <a:ext cx="30416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nvGraphicFramePr>
        <p:xfrm>
          <a:off x="533400" y="5257800"/>
          <a:ext cx="1609725" cy="904875"/>
        </p:xfrm>
        <a:graphic>
          <a:graphicData uri="http://schemas.openxmlformats.org/presentationml/2006/ole">
            <mc:AlternateContent xmlns:mc="http://schemas.openxmlformats.org/markup-compatibility/2006">
              <mc:Choice xmlns:v="urn:schemas-microsoft-com:vml" Requires="v">
                <p:oleObj spid="_x0000_s128115" name="Equation" r:id="rId6" imgW="812520" imgH="457200" progId="Equation.3">
                  <p:embed/>
                </p:oleObj>
              </mc:Choice>
              <mc:Fallback>
                <p:oleObj name="Equation" r:id="rId6" imgW="812520" imgH="457200" progId="Equation.3">
                  <p:embed/>
                  <p:pic>
                    <p:nvPicPr>
                      <p:cNvPr id="4" name="Object 3"/>
                      <p:cNvPicPr>
                        <a:picLocks noChangeAspect="1" noChangeArrowheads="1"/>
                      </p:cNvPicPr>
                      <p:nvPr/>
                    </p:nvPicPr>
                    <p:blipFill>
                      <a:blip r:embed="rId7"/>
                      <a:srcRect/>
                      <a:stretch>
                        <a:fillRect/>
                      </a:stretch>
                    </p:blipFill>
                    <p:spPr bwMode="auto">
                      <a:xfrm>
                        <a:off x="533400" y="5257800"/>
                        <a:ext cx="160972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Content Placeholder 2"/>
          <p:cNvSpPr txBox="1">
            <a:spLocks/>
          </p:cNvSpPr>
          <p:nvPr/>
        </p:nvSpPr>
        <p:spPr>
          <a:xfrm>
            <a:off x="457200" y="1143000"/>
            <a:ext cx="8610600" cy="37338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dirty="0"/>
              <a:t>Computing the inverse of a 2 x 2 dimensional matrix is trivial.</a:t>
            </a:r>
          </a:p>
          <a:p>
            <a:r>
              <a:rPr lang="en-NZ" dirty="0"/>
              <a:t>Computing the inverse of matrices with large numbers of dimensions is computationally very expensive</a:t>
            </a:r>
          </a:p>
          <a:p>
            <a:r>
              <a:rPr lang="en-NZ" dirty="0"/>
              <a:t>Sometimes, prohibitively expensive</a:t>
            </a:r>
          </a:p>
          <a:p>
            <a:r>
              <a:rPr lang="en-NZ" dirty="0"/>
              <a:t>This has important implications in numerical computing</a:t>
            </a:r>
            <a:endParaRPr lang="en-US" dirty="0"/>
          </a:p>
        </p:txBody>
      </p:sp>
    </p:spTree>
    <p:extLst>
      <p:ext uri="{BB962C8B-B14F-4D97-AF65-F5344CB8AC3E}">
        <p14:creationId xmlns:p14="http://schemas.microsoft.com/office/powerpoint/2010/main" val="2157961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Why is all this relevant?</a:t>
            </a:r>
            <a:endParaRPr lang="en-US" dirty="0"/>
          </a:p>
        </p:txBody>
      </p:sp>
      <mc:AlternateContent xmlns:mc="http://schemas.openxmlformats.org/markup-compatibility/2006">
        <mc:Choice xmlns:a14="http://schemas.microsoft.com/office/drawing/2010/main" Requires="a14">
          <p:sp>
            <p:nvSpPr>
              <p:cNvPr id="3" name="Rectangle 3"/>
              <p:cNvSpPr txBox="1">
                <a:spLocks noChangeArrowheads="1"/>
              </p:cNvSpPr>
              <p:nvPr/>
            </p:nvSpPr>
            <p:spPr>
              <a:xfrm>
                <a:off x="355362" y="1371600"/>
                <a:ext cx="8483838" cy="2513232"/>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2800" dirty="0"/>
              </a:p>
              <a:p>
                <a:r>
                  <a:rPr lang="en-US" altLang="en-US" sz="2800" dirty="0"/>
                  <a:t>In machine learning, data is often represented as a matrix of rows and columns</a:t>
                </a:r>
              </a:p>
              <a:p>
                <a:endParaRPr lang="en-US" altLang="en-US" sz="2800" dirty="0"/>
              </a:p>
              <a:p>
                <a:r>
                  <a:rPr lang="en-NZ" altLang="en-US" sz="2800" dirty="0">
                    <a:latin typeface="Times New Roman" pitchFamily="18" charset="0"/>
                  </a:rPr>
                  <a:t>Some Machine learning algorithms often try to find solutions of systems of equations that are often represented as matrices</a:t>
                </a:r>
              </a:p>
              <a:p>
                <a:endParaRPr lang="en-NZ" altLang="en-US" sz="2800" dirty="0">
                  <a:latin typeface="Times New Roman" pitchFamily="18" charset="0"/>
                </a:endParaRPr>
              </a:p>
              <a:p>
                <a:r>
                  <a:rPr lang="en-NZ" altLang="en-US" sz="2800" dirty="0">
                    <a:latin typeface="Times New Roman" pitchFamily="18" charset="0"/>
                  </a:rPr>
                  <a:t>Solving those systems of equations means finding the optimal weights(</a:t>
                </a:r>
                <a:r>
                  <a:rPr lang="en-NZ" altLang="en-US" sz="2800" b="1" dirty="0">
                    <a:latin typeface="Times New Roman" pitchFamily="18" charset="0"/>
                  </a:rPr>
                  <a:t>w</a:t>
                </a:r>
                <a:r>
                  <a:rPr lang="en-NZ" altLang="en-US" sz="2800" dirty="0">
                    <a:latin typeface="Times New Roman" pitchFamily="18" charset="0"/>
                  </a:rPr>
                  <a:t>)/parameters (</a:t>
                </a:r>
                <a14:m>
                  <m:oMath xmlns:m="http://schemas.openxmlformats.org/officeDocument/2006/math">
                    <m:r>
                      <a:rPr lang="en-NZ" altLang="en-US" sz="2800" b="1" i="1" smtClean="0">
                        <a:latin typeface="Cambria Math"/>
                        <a:ea typeface="Cambria Math"/>
                      </a:rPr>
                      <m:t>𝜽</m:t>
                    </m:r>
                  </m:oMath>
                </a14:m>
                <a:r>
                  <a:rPr lang="en-NZ" altLang="en-US" sz="2800" dirty="0">
                    <a:latin typeface="Times New Roman" pitchFamily="18" charset="0"/>
                  </a:rPr>
                  <a:t>) to minimize a cost function (i.e. Fit the model to the data)</a:t>
                </a:r>
              </a:p>
              <a:p>
                <a:endParaRPr lang="en-US" altLang="en-US" sz="2800" dirty="0">
                  <a:latin typeface="Times New Roman" pitchFamily="18" charset="0"/>
                  <a:cs typeface="Times New Roman" pitchFamily="18" charset="0"/>
                </a:endParaRPr>
              </a:p>
              <a:p>
                <a:endParaRPr lang="en-US" altLang="en-US" sz="2800" dirty="0">
                  <a:latin typeface="Times New Roman" pitchFamily="18" charset="0"/>
                  <a:cs typeface="Times New Roman" pitchFamily="18" charset="0"/>
                </a:endParaRPr>
              </a:p>
              <a:p>
                <a:pPr lvl="1"/>
                <a:endParaRPr lang="en-US" altLang="en-US" sz="2000" baseline="30000" dirty="0"/>
              </a:p>
              <a:p>
                <a:endParaRPr lang="en-US" altLang="en-US" sz="2800" dirty="0"/>
              </a:p>
            </p:txBody>
          </p:sp>
        </mc:Choice>
        <mc:Fallback>
          <p:sp>
            <p:nvSpPr>
              <p:cNvPr id="3" name="Rectangle 3"/>
              <p:cNvSpPr txBox="1">
                <a:spLocks noRot="1" noChangeAspect="1" noMove="1" noResize="1" noEditPoints="1" noAdjustHandles="1" noChangeArrowheads="1" noChangeShapeType="1" noTextEdit="1"/>
              </p:cNvSpPr>
              <p:nvPr/>
            </p:nvSpPr>
            <p:spPr>
              <a:xfrm>
                <a:off x="355362" y="1371600"/>
                <a:ext cx="8483838" cy="2513232"/>
              </a:xfrm>
              <a:prstGeom prst="rect">
                <a:avLst/>
              </a:prstGeom>
              <a:blipFill>
                <a:blip r:embed="rId2"/>
                <a:stretch>
                  <a:fillRect l="-431"/>
                </a:stretch>
              </a:blipFill>
            </p:spPr>
            <p:txBody>
              <a:bodyPr/>
              <a:lstStyle/>
              <a:p>
                <a:r>
                  <a:rPr lang="en-NZ">
                    <a:noFill/>
                  </a:rPr>
                  <a:t> </a:t>
                </a:r>
              </a:p>
            </p:txBody>
          </p:sp>
        </mc:Fallback>
      </mc:AlternateContent>
      <p:sp>
        <p:nvSpPr>
          <p:cNvPr id="4" name="Rectangle 228"/>
          <p:cNvSpPr>
            <a:spLocks noChangeArrowheads="1"/>
          </p:cNvSpPr>
          <p:nvPr/>
        </p:nvSpPr>
        <p:spPr bwMode="auto">
          <a:xfrm flipH="1" flipV="1">
            <a:off x="6934200"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 name="Rectangle 227"/>
          <p:cNvSpPr>
            <a:spLocks noChangeArrowheads="1"/>
          </p:cNvSpPr>
          <p:nvPr/>
        </p:nvSpPr>
        <p:spPr bwMode="auto">
          <a:xfrm flipH="1" flipV="1">
            <a:off x="7112794"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 name="Rectangle 228"/>
          <p:cNvSpPr>
            <a:spLocks noChangeArrowheads="1"/>
          </p:cNvSpPr>
          <p:nvPr/>
        </p:nvSpPr>
        <p:spPr bwMode="auto">
          <a:xfrm flipH="1" flipV="1">
            <a:off x="7287419"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 name="Rectangle 228"/>
          <p:cNvSpPr>
            <a:spLocks noChangeArrowheads="1"/>
          </p:cNvSpPr>
          <p:nvPr/>
        </p:nvSpPr>
        <p:spPr bwMode="auto">
          <a:xfrm flipH="1" flipV="1">
            <a:off x="6934200"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 name="Rectangle 227"/>
          <p:cNvSpPr>
            <a:spLocks noChangeArrowheads="1"/>
          </p:cNvSpPr>
          <p:nvPr/>
        </p:nvSpPr>
        <p:spPr bwMode="auto">
          <a:xfrm flipH="1" flipV="1">
            <a:off x="7112794"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 name="Rectangle 228"/>
          <p:cNvSpPr>
            <a:spLocks noChangeArrowheads="1"/>
          </p:cNvSpPr>
          <p:nvPr/>
        </p:nvSpPr>
        <p:spPr bwMode="auto">
          <a:xfrm flipH="1" flipV="1">
            <a:off x="7287419"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 name="Rectangle 228"/>
          <p:cNvSpPr>
            <a:spLocks noChangeArrowheads="1"/>
          </p:cNvSpPr>
          <p:nvPr/>
        </p:nvSpPr>
        <p:spPr bwMode="auto">
          <a:xfrm flipH="1" flipV="1">
            <a:off x="6934200"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 name="Rectangle 227"/>
          <p:cNvSpPr>
            <a:spLocks noChangeArrowheads="1"/>
          </p:cNvSpPr>
          <p:nvPr/>
        </p:nvSpPr>
        <p:spPr bwMode="auto">
          <a:xfrm flipH="1" flipV="1">
            <a:off x="7112794"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 name="Rectangle 228"/>
          <p:cNvSpPr>
            <a:spLocks noChangeArrowheads="1"/>
          </p:cNvSpPr>
          <p:nvPr/>
        </p:nvSpPr>
        <p:spPr bwMode="auto">
          <a:xfrm flipH="1" flipV="1">
            <a:off x="7287419"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 name="Rectangle 228"/>
          <p:cNvSpPr>
            <a:spLocks noChangeArrowheads="1"/>
          </p:cNvSpPr>
          <p:nvPr/>
        </p:nvSpPr>
        <p:spPr bwMode="auto">
          <a:xfrm flipH="1" flipV="1">
            <a:off x="6934200"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 name="Rectangle 227"/>
          <p:cNvSpPr>
            <a:spLocks noChangeArrowheads="1"/>
          </p:cNvSpPr>
          <p:nvPr/>
        </p:nvSpPr>
        <p:spPr bwMode="auto">
          <a:xfrm flipH="1" flipV="1">
            <a:off x="7112794"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5" name="Rectangle 228"/>
          <p:cNvSpPr>
            <a:spLocks noChangeArrowheads="1"/>
          </p:cNvSpPr>
          <p:nvPr/>
        </p:nvSpPr>
        <p:spPr bwMode="auto">
          <a:xfrm flipH="1" flipV="1">
            <a:off x="7287419"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6" name="Rectangle 228"/>
          <p:cNvSpPr>
            <a:spLocks noChangeArrowheads="1"/>
          </p:cNvSpPr>
          <p:nvPr/>
        </p:nvSpPr>
        <p:spPr bwMode="auto">
          <a:xfrm flipH="1" flipV="1">
            <a:off x="6934200"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7" name="Rectangle 16"/>
          <p:cNvSpPr>
            <a:spLocks noChangeArrowheads="1"/>
          </p:cNvSpPr>
          <p:nvPr/>
        </p:nvSpPr>
        <p:spPr bwMode="auto">
          <a:xfrm flipH="1" flipV="1">
            <a:off x="7112794"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8" name="Rectangle 17"/>
          <p:cNvSpPr>
            <a:spLocks noChangeArrowheads="1"/>
          </p:cNvSpPr>
          <p:nvPr/>
        </p:nvSpPr>
        <p:spPr bwMode="auto">
          <a:xfrm flipH="1" flipV="1">
            <a:off x="7287419"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9" name="Rectangle 228"/>
          <p:cNvSpPr>
            <a:spLocks noChangeArrowheads="1"/>
          </p:cNvSpPr>
          <p:nvPr/>
        </p:nvSpPr>
        <p:spPr bwMode="auto">
          <a:xfrm flipH="1" flipV="1">
            <a:off x="6934200"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0" name="Rectangle 227"/>
          <p:cNvSpPr>
            <a:spLocks noChangeArrowheads="1"/>
          </p:cNvSpPr>
          <p:nvPr/>
        </p:nvSpPr>
        <p:spPr bwMode="auto">
          <a:xfrm flipH="1" flipV="1">
            <a:off x="7112794"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1" name="Rectangle 228"/>
          <p:cNvSpPr>
            <a:spLocks noChangeArrowheads="1"/>
          </p:cNvSpPr>
          <p:nvPr/>
        </p:nvSpPr>
        <p:spPr bwMode="auto">
          <a:xfrm flipH="1" flipV="1">
            <a:off x="7287419"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2" name="Rectangle 228"/>
          <p:cNvSpPr>
            <a:spLocks noChangeArrowheads="1"/>
          </p:cNvSpPr>
          <p:nvPr/>
        </p:nvSpPr>
        <p:spPr bwMode="auto">
          <a:xfrm flipH="1" flipV="1">
            <a:off x="6934200"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3" name="Rectangle 227"/>
          <p:cNvSpPr>
            <a:spLocks noChangeArrowheads="1"/>
          </p:cNvSpPr>
          <p:nvPr/>
        </p:nvSpPr>
        <p:spPr bwMode="auto">
          <a:xfrm flipH="1" flipV="1">
            <a:off x="7112794"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4" name="Rectangle 228"/>
          <p:cNvSpPr>
            <a:spLocks noChangeArrowheads="1"/>
          </p:cNvSpPr>
          <p:nvPr/>
        </p:nvSpPr>
        <p:spPr bwMode="auto">
          <a:xfrm flipH="1" flipV="1">
            <a:off x="7287419"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5" name="Rectangle 228"/>
          <p:cNvSpPr>
            <a:spLocks noChangeArrowheads="1"/>
          </p:cNvSpPr>
          <p:nvPr/>
        </p:nvSpPr>
        <p:spPr bwMode="auto">
          <a:xfrm flipH="1" flipV="1">
            <a:off x="6934200"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6" name="Rectangle 227"/>
          <p:cNvSpPr>
            <a:spLocks noChangeArrowheads="1"/>
          </p:cNvSpPr>
          <p:nvPr/>
        </p:nvSpPr>
        <p:spPr bwMode="auto">
          <a:xfrm flipH="1" flipV="1">
            <a:off x="7112794"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7" name="Rectangle 228"/>
          <p:cNvSpPr>
            <a:spLocks noChangeArrowheads="1"/>
          </p:cNvSpPr>
          <p:nvPr/>
        </p:nvSpPr>
        <p:spPr bwMode="auto">
          <a:xfrm flipH="1" flipV="1">
            <a:off x="7287419"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8" name="Rectangle 228"/>
          <p:cNvSpPr>
            <a:spLocks noChangeArrowheads="1"/>
          </p:cNvSpPr>
          <p:nvPr/>
        </p:nvSpPr>
        <p:spPr bwMode="auto">
          <a:xfrm flipH="1" flipV="1">
            <a:off x="7696200"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9" name="Rectangle 228"/>
          <p:cNvSpPr>
            <a:spLocks noChangeArrowheads="1"/>
          </p:cNvSpPr>
          <p:nvPr/>
        </p:nvSpPr>
        <p:spPr bwMode="auto">
          <a:xfrm flipH="1" flipV="1">
            <a:off x="7696200"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0" name="Rectangle 228"/>
          <p:cNvSpPr>
            <a:spLocks noChangeArrowheads="1"/>
          </p:cNvSpPr>
          <p:nvPr/>
        </p:nvSpPr>
        <p:spPr bwMode="auto">
          <a:xfrm flipH="1" flipV="1">
            <a:off x="7696200"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1" name="Rectangle 228"/>
          <p:cNvSpPr>
            <a:spLocks noChangeArrowheads="1"/>
          </p:cNvSpPr>
          <p:nvPr/>
        </p:nvSpPr>
        <p:spPr bwMode="auto">
          <a:xfrm flipH="1" flipV="1">
            <a:off x="7696200"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2" name="Rectangle 228"/>
          <p:cNvSpPr>
            <a:spLocks noChangeArrowheads="1"/>
          </p:cNvSpPr>
          <p:nvPr/>
        </p:nvSpPr>
        <p:spPr bwMode="auto">
          <a:xfrm flipH="1" flipV="1">
            <a:off x="7696200"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3" name="Rectangle 228"/>
          <p:cNvSpPr>
            <a:spLocks noChangeArrowheads="1"/>
          </p:cNvSpPr>
          <p:nvPr/>
        </p:nvSpPr>
        <p:spPr bwMode="auto">
          <a:xfrm flipH="1" flipV="1">
            <a:off x="7696200"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4" name="Rectangle 228"/>
          <p:cNvSpPr>
            <a:spLocks noChangeArrowheads="1"/>
          </p:cNvSpPr>
          <p:nvPr/>
        </p:nvSpPr>
        <p:spPr bwMode="auto">
          <a:xfrm flipH="1" flipV="1">
            <a:off x="7696200"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5" name="Rectangle 228"/>
          <p:cNvSpPr>
            <a:spLocks noChangeArrowheads="1"/>
          </p:cNvSpPr>
          <p:nvPr/>
        </p:nvSpPr>
        <p:spPr bwMode="auto">
          <a:xfrm flipH="1" flipV="1">
            <a:off x="7696200"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36" name="TextBox 35"/>
              <p:cNvSpPr txBox="1"/>
              <p:nvPr/>
            </p:nvSpPr>
            <p:spPr>
              <a:xfrm>
                <a:off x="7006740" y="3718556"/>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𝑋</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7006740" y="3718556"/>
                <a:ext cx="39228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600598" y="3719271"/>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𝑦</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600598" y="3719271"/>
                <a:ext cx="371384" cy="369332"/>
              </a:xfrm>
              <a:prstGeom prst="rect">
                <a:avLst/>
              </a:prstGeom>
              <a:blipFill>
                <a:blip r:embed="rId4"/>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85800" y="4328933"/>
                <a:ext cx="4367286" cy="2435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i="1" smtClean="0">
                              <a:latin typeface="Cambria Math" panose="02040503050406030204" pitchFamily="18" charset="0"/>
                            </a:rPr>
                          </m:ctrlPr>
                        </m:dPr>
                        <m:e>
                          <m:m>
                            <m:mPr>
                              <m:mcs>
                                <m:mc>
                                  <m:mcPr>
                                    <m:count m:val="3"/>
                                    <m:mcJc m:val="center"/>
                                  </m:mcPr>
                                </m:mc>
                              </m:mcs>
                              <m:ctrlPr>
                                <a:rPr lang="en-US" sz="2800" i="1" smtClean="0">
                                  <a:latin typeface="Cambria Math" panose="02040503050406030204" pitchFamily="18" charset="0"/>
                                </a:rPr>
                              </m:ctrlPr>
                            </m:mPr>
                            <m:mr>
                              <m:e>
                                <m:r>
                                  <m:rPr>
                                    <m:brk m:alnAt="7"/>
                                  </m:rPr>
                                  <a:rPr lang="en-NZ" sz="2800" b="0" i="1" smtClean="0">
                                    <a:latin typeface="Cambria Math" panose="02040503050406030204" pitchFamily="18" charset="0"/>
                                  </a:rPr>
                                  <m:t>1</m:t>
                                </m:r>
                              </m:e>
                              <m:e>
                                <m:r>
                                  <a:rPr lang="en-NZ" sz="2800" b="0" i="1" smtClean="0">
                                    <a:latin typeface="Cambria Math" panose="02040503050406030204" pitchFamily="18" charset="0"/>
                                  </a:rPr>
                                  <m:t>1</m:t>
                                </m:r>
                              </m:e>
                              <m:e>
                                <m:r>
                                  <a:rPr lang="en-NZ" sz="2800" b="0" i="1" smtClean="0">
                                    <a:latin typeface="Cambria Math" panose="02040503050406030204" pitchFamily="18" charset="0"/>
                                  </a:rPr>
                                  <m:t>2</m:t>
                                </m:r>
                              </m:e>
                            </m:mr>
                            <m:mr>
                              <m:e>
                                <m:r>
                                  <a:rPr lang="en-NZ" sz="2800" b="0" i="1" smtClean="0">
                                    <a:latin typeface="Cambria Math" panose="02040503050406030204" pitchFamily="18" charset="0"/>
                                  </a:rPr>
                                  <m:t>3</m:t>
                                </m:r>
                              </m:e>
                              <m:e>
                                <m:r>
                                  <a:rPr lang="en-NZ" sz="2800" b="0" i="1" smtClean="0">
                                    <a:latin typeface="Cambria Math" panose="02040503050406030204" pitchFamily="18" charset="0"/>
                                  </a:rPr>
                                  <m:t>−2</m:t>
                                </m:r>
                              </m:e>
                              <m:e>
                                <m:r>
                                  <a:rPr lang="en-NZ" sz="2800" b="0" i="1" smtClean="0">
                                    <a:latin typeface="Cambria Math" panose="02040503050406030204" pitchFamily="18" charset="0"/>
                                  </a:rPr>
                                  <m:t>4</m:t>
                                </m:r>
                              </m:e>
                            </m:mr>
                            <m:mr>
                              <m:e>
                                <m:r>
                                  <a:rPr lang="en-NZ" sz="2800" b="0" i="1" smtClean="0">
                                    <a:latin typeface="Cambria Math" panose="02040503050406030204" pitchFamily="18" charset="0"/>
                                  </a:rPr>
                                  <m:t>1</m:t>
                                </m:r>
                              </m:e>
                              <m:e>
                                <m:r>
                                  <a:rPr lang="en-NZ" sz="2800" b="0" i="1" smtClean="0">
                                    <a:latin typeface="Cambria Math" panose="02040503050406030204" pitchFamily="18" charset="0"/>
                                  </a:rPr>
                                  <m:t>−1</m:t>
                                </m:r>
                              </m:e>
                              <m:e>
                                <m:r>
                                  <a:rPr lang="en-NZ" sz="2800" b="0" i="1" smtClean="0">
                                    <a:latin typeface="Cambria Math" panose="02040503050406030204" pitchFamily="18" charset="0"/>
                                  </a:rPr>
                                  <m:t>−1</m:t>
                                </m:r>
                              </m:e>
                            </m:mr>
                          </m:m>
                        </m:e>
                      </m:d>
                      <m:d>
                        <m:dPr>
                          <m:ctrlPr>
                            <a:rPr lang="en-US" sz="2800" i="1" smtClean="0">
                              <a:latin typeface="Cambria Math" panose="02040503050406030204" pitchFamily="18" charset="0"/>
                            </a:rPr>
                          </m:ctrlPr>
                        </m:dPr>
                        <m:e>
                          <m:m>
                            <m:mPr>
                              <m:mcs>
                                <m:mc>
                                  <m:mcPr>
                                    <m:count m:val="1"/>
                                    <m:mcJc m:val="center"/>
                                  </m:mcPr>
                                </m:mc>
                              </m:mcs>
                              <m:ctrlPr>
                                <a:rPr lang="en-US" sz="2800" i="1" smtClean="0">
                                  <a:latin typeface="Cambria Math" panose="02040503050406030204" pitchFamily="18" charset="0"/>
                                </a:rPr>
                              </m:ctrlPr>
                            </m:mPr>
                            <m:mr>
                              <m:e>
                                <m:r>
                                  <a:rPr lang="en-NZ" sz="2800" i="1" smtClean="0">
                                    <a:solidFill>
                                      <a:schemeClr val="tx1"/>
                                    </a:solidFill>
                                    <a:latin typeface="Cambria Math" panose="02040503050406030204" pitchFamily="18" charset="0"/>
                                    <a:ea typeface="Cambria Math" panose="02040503050406030204" pitchFamily="18" charset="0"/>
                                    <a:cs typeface="Times New Roman" pitchFamily="18" charset="0"/>
                                  </a:rPr>
                                  <m:t>𝜃</m:t>
                                </m:r>
                                <m:r>
                                  <a:rPr lang="en-NZ" sz="2800" b="0" i="1" baseline="-25000" smtClean="0">
                                    <a:solidFill>
                                      <a:schemeClr val="tx1"/>
                                    </a:solidFill>
                                    <a:latin typeface="Cambria Math" panose="02040503050406030204" pitchFamily="18" charset="0"/>
                                    <a:ea typeface="Cambria Math" panose="02040503050406030204" pitchFamily="18" charset="0"/>
                                    <a:cs typeface="Times New Roman" pitchFamily="18" charset="0"/>
                                  </a:rPr>
                                  <m:t>1</m:t>
                                </m:r>
                              </m:e>
                            </m:mr>
                            <m:mr>
                              <m:e>
                                <m:r>
                                  <a:rPr lang="en-NZ" sz="2800" i="1" smtClean="0">
                                    <a:solidFill>
                                      <a:schemeClr val="tx1"/>
                                    </a:solidFill>
                                    <a:latin typeface="Cambria Math" panose="02040503050406030204" pitchFamily="18" charset="0"/>
                                    <a:ea typeface="Cambria Math" panose="02040503050406030204" pitchFamily="18" charset="0"/>
                                    <a:cs typeface="Times New Roman" pitchFamily="18" charset="0"/>
                                  </a:rPr>
                                  <m:t>𝜃</m:t>
                                </m:r>
                                <m:r>
                                  <a:rPr lang="en-NZ" sz="2800" b="0" i="1" baseline="-25000" smtClean="0">
                                    <a:solidFill>
                                      <a:schemeClr val="tx1"/>
                                    </a:solidFill>
                                    <a:latin typeface="Cambria Math" panose="02040503050406030204" pitchFamily="18" charset="0"/>
                                    <a:ea typeface="Cambria Math" panose="02040503050406030204" pitchFamily="18" charset="0"/>
                                    <a:cs typeface="Times New Roman" pitchFamily="18" charset="0"/>
                                  </a:rPr>
                                  <m:t>2</m:t>
                                </m:r>
                              </m:e>
                            </m:mr>
                            <m:mr>
                              <m:e>
                                <m:r>
                                  <a:rPr lang="en-NZ" sz="2800" i="1">
                                    <a:latin typeface="Cambria Math" panose="02040503050406030204" pitchFamily="18" charset="0"/>
                                    <a:ea typeface="Cambria Math" panose="02040503050406030204" pitchFamily="18" charset="0"/>
                                    <a:cs typeface="Times New Roman" pitchFamily="18" charset="0"/>
                                  </a:rPr>
                                  <m:t>𝜃</m:t>
                                </m:r>
                                <m:r>
                                  <a:rPr lang="en-NZ" sz="2800" b="0" i="1" baseline="-25000" smtClean="0">
                                    <a:latin typeface="Cambria Math" panose="02040503050406030204" pitchFamily="18" charset="0"/>
                                    <a:ea typeface="Cambria Math" panose="02040503050406030204" pitchFamily="18" charset="0"/>
                                    <a:cs typeface="Times New Roman" pitchFamily="18" charset="0"/>
                                  </a:rPr>
                                  <m:t>3</m:t>
                                </m:r>
                              </m:e>
                            </m:mr>
                          </m:m>
                        </m:e>
                      </m:d>
                      <m:r>
                        <a:rPr lang="en-NZ" sz="2800" b="0" i="1" smtClean="0">
                          <a:latin typeface="Cambria Math" panose="02040503050406030204" pitchFamily="18" charset="0"/>
                        </a:rPr>
                        <m:t>=</m:t>
                      </m:r>
                      <m:d>
                        <m:dPr>
                          <m:ctrlPr>
                            <a:rPr lang="en-NZ" sz="2800" b="0" i="1" smtClean="0">
                              <a:latin typeface="Cambria Math" panose="02040503050406030204" pitchFamily="18" charset="0"/>
                            </a:rPr>
                          </m:ctrlPr>
                        </m:dPr>
                        <m:e>
                          <m:m>
                            <m:mPr>
                              <m:mcs>
                                <m:mc>
                                  <m:mcPr>
                                    <m:count m:val="1"/>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0</m:t>
                                </m:r>
                              </m:e>
                            </m:mr>
                            <m:mr>
                              <m:e>
                                <m:r>
                                  <a:rPr lang="en-NZ" sz="2800" b="0" i="1" smtClean="0">
                                    <a:latin typeface="Cambria Math" panose="02040503050406030204" pitchFamily="18" charset="0"/>
                                  </a:rPr>
                                  <m:t>9</m:t>
                                </m:r>
                              </m:e>
                            </m:mr>
                            <m:mr>
                              <m:e>
                                <m:r>
                                  <a:rPr lang="en-NZ" sz="2800" b="0" i="1" smtClean="0">
                                    <a:latin typeface="Cambria Math" panose="02040503050406030204" pitchFamily="18" charset="0"/>
                                  </a:rPr>
                                  <m:t>0</m:t>
                                </m:r>
                              </m:e>
                            </m:mr>
                          </m:m>
                        </m:e>
                      </m:d>
                    </m:oMath>
                  </m:oMathPara>
                </a14:m>
                <a:endParaRPr lang="en-NZ" sz="2800" b="0" dirty="0"/>
              </a:p>
              <a:p>
                <a:endParaRPr lang="en-NZ" sz="280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r>
                        <a:rPr lang="en-NZ" sz="2800" b="1" i="1" smtClean="0">
                          <a:latin typeface="Cambria Math"/>
                          <a:ea typeface="Cambria Math"/>
                        </a:rPr>
                        <m:t>𝜽</m:t>
                      </m:r>
                      <m:r>
                        <a:rPr lang="en-NZ" sz="2800" b="0" i="1" smtClean="0">
                          <a:latin typeface="Cambria Math" panose="02040503050406030204" pitchFamily="18" charset="0"/>
                        </a:rPr>
                        <m:t>=</m:t>
                      </m:r>
                      <m:r>
                        <a:rPr lang="en-NZ" sz="2800" b="1" i="1" smtClean="0">
                          <a:latin typeface="Cambria Math" panose="02040503050406030204" pitchFamily="18" charset="0"/>
                        </a:rPr>
                        <m:t>𝒚</m:t>
                      </m:r>
                    </m:oMath>
                  </m:oMathPara>
                </a14:m>
                <a:endParaRPr lang="en-NZ" sz="2800" b="1" dirty="0"/>
              </a:p>
              <a:p>
                <a:pPr/>
                <a14:m>
                  <m:oMathPara xmlns:m="http://schemas.openxmlformats.org/officeDocument/2006/math">
                    <m:oMathParaPr>
                      <m:jc m:val="centerGroup"/>
                    </m:oMathParaPr>
                    <m:oMath xmlns:m="http://schemas.openxmlformats.org/officeDocument/2006/math">
                      <m:r>
                        <a:rPr lang="en-NZ" sz="2800" b="1" i="1" smtClean="0">
                          <a:latin typeface="Cambria Math"/>
                          <a:ea typeface="Cambria Math"/>
                        </a:rPr>
                        <m:t>𝜽</m:t>
                      </m:r>
                      <m:r>
                        <a:rPr lang="en-NZ" sz="2800" b="0" i="1" smtClean="0">
                          <a:latin typeface="Cambria Math" panose="02040503050406030204" pitchFamily="18" charset="0"/>
                        </a:rPr>
                        <m:t>=</m:t>
                      </m:r>
                      <m:sSup>
                        <m:sSupPr>
                          <m:ctrlPr>
                            <a:rPr lang="en-NZ" sz="2800" b="0" i="1" smtClean="0">
                              <a:latin typeface="Cambria Math" panose="02040503050406030204" pitchFamily="18" charset="0"/>
                            </a:rPr>
                          </m:ctrlPr>
                        </m:sSupPr>
                        <m:e>
                          <m:r>
                            <a:rPr lang="en-US" sz="2800" b="0" i="1" smtClean="0">
                              <a:latin typeface="Cambria Math" panose="02040503050406030204" pitchFamily="18" charset="0"/>
                            </a:rPr>
                            <m:t>𝑋</m:t>
                          </m:r>
                        </m:e>
                        <m:sup>
                          <m:r>
                            <a:rPr lang="en-NZ" sz="2800" b="0" i="1" smtClean="0">
                              <a:latin typeface="Cambria Math" panose="02040503050406030204" pitchFamily="18" charset="0"/>
                            </a:rPr>
                            <m:t>−1</m:t>
                          </m:r>
                        </m:sup>
                      </m:sSup>
                      <m:r>
                        <a:rPr lang="en-NZ" sz="2800" b="1" i="1" smtClean="0">
                          <a:latin typeface="Cambria Math" panose="02040503050406030204" pitchFamily="18" charset="0"/>
                        </a:rPr>
                        <m:t>𝒚</m:t>
                      </m:r>
                    </m:oMath>
                  </m:oMathPara>
                </a14:m>
                <a:endParaRPr lang="en-US" sz="2800" b="1" dirty="0"/>
              </a:p>
            </p:txBody>
          </p:sp>
        </mc:Choice>
        <mc:Fallback xmlns="">
          <p:sp>
            <p:nvSpPr>
              <p:cNvPr id="38" name="TextBox 37"/>
              <p:cNvSpPr txBox="1">
                <a:spLocks noRot="1" noChangeAspect="1" noMove="1" noResize="1" noEditPoints="1" noAdjustHandles="1" noChangeArrowheads="1" noChangeShapeType="1" noTextEdit="1"/>
              </p:cNvSpPr>
              <p:nvPr/>
            </p:nvSpPr>
            <p:spPr>
              <a:xfrm>
                <a:off x="685800" y="4328933"/>
                <a:ext cx="4367286" cy="24357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752600" y="3900902"/>
                <a:ext cx="2076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1752600" y="3900902"/>
                <a:ext cx="207621" cy="276999"/>
              </a:xfrm>
              <a:prstGeom prst="rect">
                <a:avLst/>
              </a:prstGeom>
              <a:blipFill>
                <a:blip r:embed="rId6"/>
                <a:stretch>
                  <a:fillRect l="-29412" r="-235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3369620" y="3908349"/>
                <a:ext cx="197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𝜽</m:t>
                      </m:r>
                    </m:oMath>
                  </m:oMathPara>
                </a14:m>
                <a:endParaRPr lang="en-US" b="1" dirty="0"/>
              </a:p>
            </p:txBody>
          </p:sp>
        </mc:Choice>
        <mc:Fallback xmlns="">
          <p:sp>
            <p:nvSpPr>
              <p:cNvPr id="40" name="TextBox 39"/>
              <p:cNvSpPr txBox="1">
                <a:spLocks noRot="1" noChangeAspect="1" noMove="1" noResize="1" noEditPoints="1" noAdjustHandles="1" noChangeArrowheads="1" noChangeShapeType="1" noTextEdit="1"/>
              </p:cNvSpPr>
              <p:nvPr/>
            </p:nvSpPr>
            <p:spPr>
              <a:xfrm>
                <a:off x="3369620" y="3908349"/>
                <a:ext cx="197170" cy="276999"/>
              </a:xfrm>
              <a:prstGeom prst="rect">
                <a:avLst/>
              </a:prstGeom>
              <a:blipFill>
                <a:blip r:embed="rId7"/>
                <a:stretch>
                  <a:fillRect l="-31250" r="-28125"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572000" y="3900902"/>
                <a:ext cx="197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𝒚</m:t>
                      </m:r>
                    </m:oMath>
                  </m:oMathPara>
                </a14:m>
                <a:endParaRPr lang="en-US" b="1" dirty="0"/>
              </a:p>
            </p:txBody>
          </p:sp>
        </mc:Choice>
        <mc:Fallback xmlns="">
          <p:sp>
            <p:nvSpPr>
              <p:cNvPr id="41" name="TextBox 40"/>
              <p:cNvSpPr txBox="1">
                <a:spLocks noRot="1" noChangeAspect="1" noMove="1" noResize="1" noEditPoints="1" noAdjustHandles="1" noChangeArrowheads="1" noChangeShapeType="1" noTextEdit="1"/>
              </p:cNvSpPr>
              <p:nvPr/>
            </p:nvSpPr>
            <p:spPr>
              <a:xfrm>
                <a:off x="4572000" y="3900902"/>
                <a:ext cx="197170" cy="276999"/>
              </a:xfrm>
              <a:prstGeom prst="rect">
                <a:avLst/>
              </a:prstGeom>
              <a:blipFill>
                <a:blip r:embed="rId8"/>
                <a:stretch>
                  <a:fillRect l="-28125" r="-31250" b="-26667"/>
                </a:stretch>
              </a:blipFill>
            </p:spPr>
            <p:txBody>
              <a:bodyPr/>
              <a:lstStyle/>
              <a:p>
                <a:r>
                  <a:rPr lang="en-US">
                    <a:noFill/>
                  </a:rPr>
                  <a:t> </a:t>
                </a:r>
              </a:p>
            </p:txBody>
          </p:sp>
        </mc:Fallback>
      </mc:AlternateContent>
    </p:spTree>
    <p:extLst>
      <p:ext uri="{BB962C8B-B14F-4D97-AF65-F5344CB8AC3E}">
        <p14:creationId xmlns:p14="http://schemas.microsoft.com/office/powerpoint/2010/main" val="426680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81000" y="152400"/>
            <a:ext cx="5638800" cy="1143000"/>
          </a:xfrm>
        </p:spPr>
        <p:txBody>
          <a:bodyPr>
            <a:normAutofit fontScale="90000"/>
          </a:bodyPr>
          <a:lstStyle/>
          <a:p>
            <a:r>
              <a:rPr lang="en-US" altLang="en-US" dirty="0"/>
              <a:t>Determinant of a Matrix</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type="body" sz="half" idx="1"/>
              </p:nvPr>
            </p:nvSpPr>
            <p:spPr>
              <a:xfrm>
                <a:off x="0" y="1295400"/>
                <a:ext cx="5867399" cy="1752600"/>
              </a:xfrm>
            </p:spPr>
            <p:txBody>
              <a:bodyPr>
                <a:noAutofit/>
              </a:bodyPr>
              <a:lstStyle/>
              <a:p>
                <a:r>
                  <a:rPr lang="en-US" sz="2000" dirty="0">
                    <a:latin typeface="CMR12"/>
                  </a:rPr>
                  <a:t>The </a:t>
                </a:r>
                <a:r>
                  <a:rPr lang="en-US" sz="2000" dirty="0">
                    <a:latin typeface="CMBXTI10"/>
                  </a:rPr>
                  <a:t>determinant </a:t>
                </a:r>
                <a:r>
                  <a:rPr lang="en-US" sz="2000" dirty="0">
                    <a:latin typeface="CMR12"/>
                  </a:rPr>
                  <a:t>of a square matrix </a:t>
                </a:r>
                <a:r>
                  <a:rPr lang="en-US" sz="2000" dirty="0">
                    <a:latin typeface="CMMI12"/>
                  </a:rPr>
                  <a:t>A </a:t>
                </a:r>
                <a:r>
                  <a:rPr lang="en-US" sz="2000" dirty="0">
                    <a:latin typeface="CMSY10"/>
                  </a:rPr>
                  <a:t>∈ </a:t>
                </a:r>
                <a:r>
                  <a:rPr lang="en-US" sz="2000" dirty="0" err="1">
                    <a:latin typeface="MSBM10"/>
                  </a:rPr>
                  <a:t>R</a:t>
                </a:r>
                <a:r>
                  <a:rPr lang="en-US" sz="2000" baseline="30000" dirty="0" err="1">
                    <a:latin typeface="MSBM10"/>
                  </a:rPr>
                  <a:t>nxn</a:t>
                </a:r>
                <a:r>
                  <a:rPr lang="en-US" sz="2000" dirty="0">
                    <a:latin typeface="CMR12"/>
                  </a:rPr>
                  <a:t>, is a function </a:t>
                </a:r>
                <a:r>
                  <a:rPr lang="en-US" sz="2000" dirty="0" err="1">
                    <a:latin typeface="CMR12"/>
                  </a:rPr>
                  <a:t>det</a:t>
                </a:r>
                <a:r>
                  <a:rPr lang="en-US" sz="2000" dirty="0">
                    <a:latin typeface="CMR12"/>
                  </a:rPr>
                  <a:t> : </a:t>
                </a:r>
                <a:r>
                  <a:rPr lang="en-US" sz="2000" dirty="0" err="1">
                    <a:latin typeface="MSBM10"/>
                  </a:rPr>
                  <a:t>R</a:t>
                </a:r>
                <a:r>
                  <a:rPr lang="en-US" sz="2000" baseline="30000" dirty="0" err="1">
                    <a:latin typeface="MSBM10"/>
                  </a:rPr>
                  <a:t>nxn</a:t>
                </a:r>
                <a:r>
                  <a:rPr lang="en-US" sz="1100" dirty="0">
                    <a:latin typeface="CMMI8"/>
                  </a:rPr>
                  <a:t> </a:t>
                </a:r>
                <a:r>
                  <a:rPr lang="en-US" sz="2000" dirty="0">
                    <a:latin typeface="CMSY10"/>
                  </a:rPr>
                  <a:t>→ </a:t>
                </a:r>
                <a:r>
                  <a:rPr lang="en-US" sz="2000" dirty="0">
                    <a:latin typeface="MSBM10"/>
                  </a:rPr>
                  <a:t>R</a:t>
                </a:r>
                <a:r>
                  <a:rPr lang="en-US" sz="2000" dirty="0">
                    <a:latin typeface="CMR12"/>
                  </a:rPr>
                  <a:t>, and is denoted by </a:t>
                </a:r>
                <a:r>
                  <a:rPr lang="en-US" sz="2000" dirty="0">
                    <a:latin typeface="CMSY10"/>
                  </a:rPr>
                  <a:t>|</a:t>
                </a:r>
                <a:r>
                  <a:rPr lang="en-US" sz="2000" dirty="0">
                    <a:latin typeface="CMMI12"/>
                  </a:rPr>
                  <a:t>A</a:t>
                </a:r>
                <a:r>
                  <a:rPr lang="en-US" sz="2000" dirty="0">
                    <a:latin typeface="CMSY10"/>
                  </a:rPr>
                  <a:t>| </a:t>
                </a:r>
                <a:r>
                  <a:rPr lang="en-US" sz="2000" dirty="0">
                    <a:latin typeface="CMR12"/>
                  </a:rPr>
                  <a:t>or </a:t>
                </a:r>
                <a:r>
                  <a:rPr lang="en-US" sz="2000" dirty="0" err="1">
                    <a:latin typeface="CMR12"/>
                  </a:rPr>
                  <a:t>det</a:t>
                </a:r>
                <a:r>
                  <a:rPr lang="en-US" sz="2000" dirty="0">
                    <a:latin typeface="CMR12"/>
                  </a:rPr>
                  <a:t> </a:t>
                </a:r>
                <a:r>
                  <a:rPr lang="en-US" sz="2000" dirty="0">
                    <a:latin typeface="CMMI12"/>
                  </a:rPr>
                  <a:t>A</a:t>
                </a:r>
              </a:p>
              <a:p>
                <a:pPr>
                  <a:lnSpc>
                    <a:spcPct val="90000"/>
                  </a:lnSpc>
                </a:pPr>
                <a:r>
                  <a:rPr lang="en-US" altLang="en-US" sz="2000" dirty="0"/>
                  <a:t>Used for inversion. If </a:t>
                </a:r>
                <a:r>
                  <a:rPr lang="en-US" altLang="en-US" sz="2000" dirty="0" err="1"/>
                  <a:t>det</a:t>
                </a:r>
                <a:r>
                  <a:rPr lang="en-US" altLang="en-US" sz="2000" dirty="0"/>
                  <a:t>(A) = 0, then A has no inverse A</a:t>
                </a:r>
                <a:r>
                  <a:rPr lang="en-US" altLang="en-US" sz="2000" baseline="30000" dirty="0"/>
                  <a:t>-1   </a:t>
                </a:r>
                <a:r>
                  <a:rPr lang="en-US" altLang="en-US" sz="2000" dirty="0"/>
                  <a:t>(some of the rows or the columns of the matrix are not linearly independent, </a:t>
                </a:r>
                <a:r>
                  <a:rPr lang="en-US" altLang="en-US" sz="2000" dirty="0" err="1"/>
                  <a:t>i.e</a:t>
                </a:r>
                <a:r>
                  <a:rPr lang="en-US" altLang="en-US" sz="2000" dirty="0"/>
                  <a:t> the matrix is rank-deficient</a:t>
                </a:r>
              </a:p>
              <a:p>
                <a:r>
                  <a:rPr lang="en-US" sz="2000" dirty="0"/>
                  <a:t>Given a matrix A, consider the set of points S ⊂ </a:t>
                </a:r>
                <a:r>
                  <a:rPr lang="en-US" sz="2000" dirty="0" err="1"/>
                  <a:t>R</a:t>
                </a:r>
                <a:r>
                  <a:rPr lang="en-US" sz="2000" baseline="30000" dirty="0" err="1"/>
                  <a:t>n</a:t>
                </a:r>
                <a:r>
                  <a:rPr lang="en-US" sz="2000" dirty="0"/>
                  <a:t> formed by taking all possible linear combinations of the row vectors a</a:t>
                </a:r>
                <a:r>
                  <a:rPr lang="en-US" sz="2000" baseline="-25000" dirty="0"/>
                  <a:t>1</a:t>
                </a:r>
                <a:r>
                  <a:rPr lang="en-US" sz="2000" dirty="0"/>
                  <a:t>, . . . , a</a:t>
                </a:r>
                <a:r>
                  <a:rPr lang="en-US" sz="2000" baseline="-25000" dirty="0"/>
                  <a:t>n</a:t>
                </a:r>
                <a:r>
                  <a:rPr lang="en-US" sz="2000" dirty="0"/>
                  <a:t> ∈ </a:t>
                </a:r>
                <a:r>
                  <a:rPr lang="en-US" sz="2000" dirty="0" err="1"/>
                  <a:t>R</a:t>
                </a:r>
                <a:r>
                  <a:rPr lang="en-US" sz="2000" baseline="30000" dirty="0" err="1"/>
                  <a:t>n</a:t>
                </a:r>
                <a:r>
                  <a:rPr lang="en-US" sz="2000" baseline="30000" dirty="0"/>
                  <a:t> </a:t>
                </a:r>
                <a:r>
                  <a:rPr lang="en-US" sz="2000" dirty="0"/>
                  <a:t>of A, where the coefficients of the linear combination are all between 0 and 1. The absolute value of the determinant of A, it turns out, is a measure of the “volume” of the set S.</a:t>
                </a:r>
              </a:p>
              <a:p>
                <a14:m>
                  <m:oMath xmlns:m="http://schemas.openxmlformats.org/officeDocument/2006/math">
                    <m:r>
                      <a:rPr lang="en-NZ" sz="1600" b="0" i="1" smtClean="0">
                        <a:latin typeface="Cambria Math"/>
                      </a:rPr>
                      <m:t>𝑆</m:t>
                    </m:r>
                    <m:r>
                      <a:rPr lang="en-NZ" sz="1600" b="0" i="1" smtClean="0">
                        <a:latin typeface="Cambria Math"/>
                      </a:rPr>
                      <m:t>=</m:t>
                    </m:r>
                    <m:d>
                      <m:dPr>
                        <m:begChr m:val="{"/>
                        <m:endChr m:val="}"/>
                        <m:ctrlPr>
                          <a:rPr lang="en-NZ" sz="1600" i="1">
                            <a:latin typeface="Cambria Math" panose="02040503050406030204" pitchFamily="18" charset="0"/>
                          </a:rPr>
                        </m:ctrlPr>
                      </m:dPr>
                      <m:e>
                        <m:r>
                          <a:rPr lang="en-NZ" sz="1600" i="1">
                            <a:latin typeface="Cambria Math"/>
                          </a:rPr>
                          <m:t>𝑣</m:t>
                        </m:r>
                        <m:r>
                          <a:rPr lang="en-NZ" sz="1600" i="1" smtClean="0">
                            <a:latin typeface="Cambria Math"/>
                            <a:ea typeface="Cambria Math"/>
                          </a:rPr>
                          <m:t>∈</m:t>
                        </m:r>
                        <m:sSup>
                          <m:sSupPr>
                            <m:ctrlPr>
                              <a:rPr lang="en-NZ" sz="1600" i="1" smtClean="0">
                                <a:latin typeface="Cambria Math" panose="02040503050406030204" pitchFamily="18" charset="0"/>
                                <a:ea typeface="Cambria Math"/>
                              </a:rPr>
                            </m:ctrlPr>
                          </m:sSupPr>
                          <m:e>
                            <m:r>
                              <a:rPr lang="en-NZ" sz="1600" i="1" smtClean="0">
                                <a:latin typeface="Cambria Math"/>
                                <a:ea typeface="Cambria Math"/>
                              </a:rPr>
                              <m:t>ℝ</m:t>
                            </m:r>
                          </m:e>
                          <m:sup>
                            <m:r>
                              <a:rPr lang="en-NZ" sz="1600" b="0" i="1" smtClean="0">
                                <a:latin typeface="Cambria Math"/>
                                <a:ea typeface="Cambria Math"/>
                              </a:rPr>
                              <m:t>𝑛</m:t>
                            </m:r>
                          </m:sup>
                        </m:sSup>
                        <m:r>
                          <a:rPr lang="en-NZ" sz="1600" i="1">
                            <a:latin typeface="Cambria Math"/>
                          </a:rPr>
                          <m:t>:</m:t>
                        </m:r>
                        <m:r>
                          <a:rPr lang="en-NZ" sz="1600" i="1">
                            <a:latin typeface="Cambria Math"/>
                          </a:rPr>
                          <m:t>𝑣</m:t>
                        </m:r>
                        <m:r>
                          <a:rPr lang="en-NZ" sz="1600" i="1">
                            <a:latin typeface="Cambria Math"/>
                          </a:rPr>
                          <m:t>=</m:t>
                        </m:r>
                        <m:nary>
                          <m:naryPr>
                            <m:chr m:val="∑"/>
                            <m:ctrlPr>
                              <a:rPr lang="en-NZ" sz="1600" i="1">
                                <a:latin typeface="Cambria Math" panose="02040503050406030204" pitchFamily="18" charset="0"/>
                              </a:rPr>
                            </m:ctrlPr>
                          </m:naryPr>
                          <m:sub>
                            <m:r>
                              <m:rPr>
                                <m:brk m:alnAt="23"/>
                              </m:rPr>
                              <a:rPr lang="en-NZ" sz="1600" i="1">
                                <a:latin typeface="Cambria Math"/>
                              </a:rPr>
                              <m:t>𝑖</m:t>
                            </m:r>
                            <m:r>
                              <a:rPr lang="en-NZ" sz="1600" i="1">
                                <a:latin typeface="Cambria Math"/>
                              </a:rPr>
                              <m:t>=</m:t>
                            </m:r>
                            <m:r>
                              <a:rPr lang="en-NZ" sz="1600" i="1">
                                <a:latin typeface="Cambria Math"/>
                              </a:rPr>
                              <m:t>𝑖</m:t>
                            </m:r>
                          </m:sub>
                          <m:sup>
                            <m:r>
                              <a:rPr lang="en-NZ" sz="1600" i="1">
                                <a:latin typeface="Cambria Math"/>
                              </a:rPr>
                              <m:t>𝑛</m:t>
                            </m:r>
                          </m:sup>
                          <m:e>
                            <m:r>
                              <a:rPr lang="en-NZ" sz="1600" i="1">
                                <a:latin typeface="Cambria Math"/>
                                <a:ea typeface="Cambria Math"/>
                              </a:rPr>
                              <m:t>𝛼</m:t>
                            </m:r>
                            <m:r>
                              <a:rPr lang="en-NZ" sz="1600" i="1" baseline="-25000">
                                <a:latin typeface="Cambria Math"/>
                                <a:ea typeface="Cambria Math"/>
                              </a:rPr>
                              <m:t>𝑖</m:t>
                            </m:r>
                            <m:r>
                              <a:rPr lang="en-NZ" sz="1600" i="1">
                                <a:latin typeface="Cambria Math"/>
                                <a:ea typeface="Cambria Math"/>
                              </a:rPr>
                              <m:t>𝑥</m:t>
                            </m:r>
                            <m:r>
                              <a:rPr lang="en-NZ" sz="1600" i="1" baseline="-25000">
                                <a:latin typeface="Cambria Math"/>
                                <a:ea typeface="Cambria Math"/>
                              </a:rPr>
                              <m:t>𝑖</m:t>
                            </m:r>
                            <m:r>
                              <a:rPr lang="en-NZ" sz="1600" i="1">
                                <a:latin typeface="Cambria Math"/>
                                <a:ea typeface="Cambria Math"/>
                              </a:rPr>
                              <m:t>, </m:t>
                            </m:r>
                            <m:r>
                              <a:rPr lang="en-NZ" sz="1600" b="0" i="1" smtClean="0">
                                <a:latin typeface="Cambria Math"/>
                                <a:ea typeface="Cambria Math"/>
                              </a:rPr>
                              <m:t>𝑤h𝑒𝑟𝑒</m:t>
                            </m:r>
                            <m:r>
                              <a:rPr lang="en-NZ" sz="1600" b="0" i="1" smtClean="0">
                                <a:latin typeface="Cambria Math"/>
                                <a:ea typeface="Cambria Math"/>
                              </a:rPr>
                              <m:t> 0≤</m:t>
                            </m:r>
                            <m:r>
                              <a:rPr lang="en-NZ" sz="1600" i="1">
                                <a:latin typeface="Cambria Math"/>
                                <a:ea typeface="Cambria Math"/>
                              </a:rPr>
                              <m:t>𝛼</m:t>
                            </m:r>
                            <m:r>
                              <a:rPr lang="en-NZ" sz="1600" i="1" baseline="-25000">
                                <a:latin typeface="Cambria Math"/>
                                <a:ea typeface="Cambria Math"/>
                              </a:rPr>
                              <m:t>𝑖</m:t>
                            </m:r>
                            <m:r>
                              <a:rPr lang="en-NZ" sz="1600" i="1" smtClean="0">
                                <a:latin typeface="Cambria Math"/>
                                <a:ea typeface="Cambria Math"/>
                              </a:rPr>
                              <m:t>≤</m:t>
                            </m:r>
                            <m:r>
                              <a:rPr lang="en-NZ" sz="1600" b="0" i="1" smtClean="0">
                                <a:latin typeface="Cambria Math"/>
                                <a:ea typeface="Cambria Math"/>
                              </a:rPr>
                              <m:t>1, </m:t>
                            </m:r>
                            <m:r>
                              <a:rPr lang="en-NZ" sz="1600" b="0" i="1" smtClean="0">
                                <a:latin typeface="Cambria Math"/>
                                <a:ea typeface="Cambria Math"/>
                              </a:rPr>
                              <m:t>𝑖</m:t>
                            </m:r>
                            <m:r>
                              <a:rPr lang="en-NZ" sz="1600" b="0" i="1" smtClean="0">
                                <a:latin typeface="Cambria Math"/>
                                <a:ea typeface="Cambria Math"/>
                              </a:rPr>
                              <m:t>=1,…,</m:t>
                            </m:r>
                            <m:r>
                              <a:rPr lang="en-NZ" sz="1600" b="0" i="1" smtClean="0">
                                <a:latin typeface="Cambria Math"/>
                                <a:ea typeface="Cambria Math"/>
                              </a:rPr>
                              <m:t>𝑛</m:t>
                            </m:r>
                          </m:e>
                        </m:nary>
                      </m:e>
                    </m:d>
                  </m:oMath>
                </a14:m>
                <a:endParaRPr lang="da-DK" altLang="en-US" sz="2000" dirty="0">
                  <a:solidFill>
                    <a:srgbClr val="000000"/>
                  </a:solidFill>
                  <a:latin typeface="Rockwell" pitchFamily="18" charset="0"/>
                </a:endParaRPr>
              </a:p>
              <a:p>
                <a:pPr>
                  <a:lnSpc>
                    <a:spcPct val="90000"/>
                  </a:lnSpc>
                </a:pPr>
                <a:r>
                  <a:rPr lang="da-DK" altLang="en-US" sz="1800" dirty="0">
                    <a:solidFill>
                      <a:srgbClr val="000000"/>
                    </a:solidFill>
                    <a:latin typeface="+mj-lt"/>
                  </a:rPr>
                  <a:t>For matrices with more than 2 rows and columns, the calculation of the determinant by hand is quite elaborate, so software libraries are used</a:t>
                </a:r>
              </a:p>
              <a:p>
                <a:pPr>
                  <a:lnSpc>
                    <a:spcPct val="90000"/>
                  </a:lnSpc>
                </a:pPr>
                <a:endParaRPr lang="en-US" altLang="en-US" sz="2000" dirty="0"/>
              </a:p>
            </p:txBody>
          </p:sp>
        </mc:Choice>
        <mc:Fallback xmlns="">
          <p:sp>
            <p:nvSpPr>
              <p:cNvPr id="30723" name="Rectangle 3"/>
              <p:cNvSpPr>
                <a:spLocks noGrp="1" noRot="1" noChangeAspect="1" noMove="1" noResize="1" noEditPoints="1" noAdjustHandles="1" noChangeArrowheads="1" noChangeShapeType="1" noTextEdit="1"/>
              </p:cNvSpPr>
              <p:nvPr>
                <p:ph type="body" sz="half" idx="1"/>
              </p:nvPr>
            </p:nvSpPr>
            <p:spPr>
              <a:xfrm>
                <a:off x="0" y="1295400"/>
                <a:ext cx="5867399" cy="1752600"/>
              </a:xfrm>
              <a:blipFill rotWithShape="1">
                <a:blip r:embed="rId3"/>
                <a:stretch>
                  <a:fillRect l="-832" t="-1742" r="-1663" b="-216725"/>
                </a:stretch>
              </a:blipFill>
            </p:spPr>
            <p:txBody>
              <a:bodyPr/>
              <a:lstStyle/>
              <a:p>
                <a:r>
                  <a:rPr lang="en-US">
                    <a:noFill/>
                  </a:rPr>
                  <a:t> </a:t>
                </a:r>
              </a:p>
            </p:txBody>
          </p:sp>
        </mc:Fallback>
      </mc:AlternateContent>
      <p:graphicFrame>
        <p:nvGraphicFramePr>
          <p:cNvPr id="30724" name="Object 4"/>
          <p:cNvGraphicFramePr>
            <a:graphicFrameLocks noGrp="1" noChangeAspect="1"/>
          </p:cNvGraphicFramePr>
          <p:nvPr>
            <p:ph sz="quarter" idx="2"/>
            <p:extLst>
              <p:ext uri="{D42A27DB-BD31-4B8C-83A1-F6EECF244321}">
                <p14:modId xmlns:p14="http://schemas.microsoft.com/office/powerpoint/2010/main" val="3048506656"/>
              </p:ext>
            </p:extLst>
          </p:nvPr>
        </p:nvGraphicFramePr>
        <p:xfrm>
          <a:off x="6908375" y="381000"/>
          <a:ext cx="1497012" cy="962025"/>
        </p:xfrm>
        <a:graphic>
          <a:graphicData uri="http://schemas.openxmlformats.org/presentationml/2006/ole">
            <mc:AlternateContent xmlns:mc="http://schemas.openxmlformats.org/markup-compatibility/2006">
              <mc:Choice xmlns:v="urn:schemas-microsoft-com:vml" Requires="v">
                <p:oleObj spid="_x0000_s96038" name="Equation" r:id="rId4" imgW="749160" imgH="457200" progId="Equation.3">
                  <p:embed/>
                </p:oleObj>
              </mc:Choice>
              <mc:Fallback>
                <p:oleObj name="Equation" r:id="rId4" imgW="7491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8375" y="381000"/>
                        <a:ext cx="1497012" cy="962025"/>
                      </a:xfrm>
                      <a:prstGeom prst="rect">
                        <a:avLst/>
                      </a:prstGeom>
                    </p:spPr>
                  </p:pic>
                </p:oleObj>
              </mc:Fallback>
            </mc:AlternateContent>
          </a:graphicData>
        </a:graphic>
      </p:graphicFrame>
      <p:graphicFrame>
        <p:nvGraphicFramePr>
          <p:cNvPr id="30725" name="Object 5"/>
          <p:cNvGraphicFramePr>
            <a:graphicFrameLocks noGrp="1" noChangeAspect="1"/>
          </p:cNvGraphicFramePr>
          <p:nvPr>
            <p:ph sz="quarter" idx="3"/>
            <p:extLst>
              <p:ext uri="{D42A27DB-BD31-4B8C-83A1-F6EECF244321}">
                <p14:modId xmlns:p14="http://schemas.microsoft.com/office/powerpoint/2010/main" val="2439736889"/>
              </p:ext>
            </p:extLst>
          </p:nvPr>
        </p:nvGraphicFramePr>
        <p:xfrm>
          <a:off x="6464668" y="1828800"/>
          <a:ext cx="2384425" cy="492125"/>
        </p:xfrm>
        <a:graphic>
          <a:graphicData uri="http://schemas.openxmlformats.org/presentationml/2006/ole">
            <mc:AlternateContent xmlns:mc="http://schemas.openxmlformats.org/markup-compatibility/2006">
              <mc:Choice xmlns:v="urn:schemas-microsoft-com:vml" Requires="v">
                <p:oleObj spid="_x0000_s96039" name="Equation" r:id="rId6" imgW="1041120" imgH="203040" progId="Equation.3">
                  <p:embed/>
                </p:oleObj>
              </mc:Choice>
              <mc:Fallback>
                <p:oleObj name="Equation" r:id="rId6" imgW="1041120" imgH="203040" progId="Equation.3">
                  <p:embed/>
                  <p:pic>
                    <p:nvPicPr>
                      <p:cNvPr id="0" name=""/>
                      <p:cNvPicPr>
                        <a:picLocks noChangeAspect="1" noChangeArrowheads="1"/>
                      </p:cNvPicPr>
                      <p:nvPr/>
                    </p:nvPicPr>
                    <p:blipFill>
                      <a:blip r:embed="rId7"/>
                      <a:srcRect/>
                      <a:stretch>
                        <a:fillRect/>
                      </a:stretch>
                    </p:blipFill>
                    <p:spPr bwMode="auto">
                      <a:xfrm>
                        <a:off x="6464668" y="1828800"/>
                        <a:ext cx="23844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
          <p:cNvGraphicFramePr>
            <a:graphicFrameLocks noGrp="1" noChangeAspect="1"/>
          </p:cNvGraphicFramePr>
          <p:nvPr>
            <p:extLst>
              <p:ext uri="{D42A27DB-BD31-4B8C-83A1-F6EECF244321}">
                <p14:modId xmlns:p14="http://schemas.microsoft.com/office/powerpoint/2010/main" val="3836887751"/>
              </p:ext>
            </p:extLst>
          </p:nvPr>
        </p:nvGraphicFramePr>
        <p:xfrm>
          <a:off x="7086600" y="2514600"/>
          <a:ext cx="1446213" cy="962025"/>
        </p:xfrm>
        <a:graphic>
          <a:graphicData uri="http://schemas.openxmlformats.org/presentationml/2006/ole">
            <mc:AlternateContent xmlns:mc="http://schemas.openxmlformats.org/markup-compatibility/2006">
              <mc:Choice xmlns:v="urn:schemas-microsoft-com:vml" Requires="v">
                <p:oleObj spid="_x0000_s96040" name="Equation" r:id="rId8" imgW="723600" imgH="457200" progId="Equation.3">
                  <p:embed/>
                </p:oleObj>
              </mc:Choice>
              <mc:Fallback>
                <p:oleObj name="Equation" r:id="rId8" imgW="723600" imgH="457200" progId="Equation.3">
                  <p:embed/>
                  <p:pic>
                    <p:nvPicPr>
                      <p:cNvPr id="0" name="Object 4"/>
                      <p:cNvPicPr>
                        <a:picLocks noGrp="1" noChangeAspect="1" noChangeArrowheads="1"/>
                      </p:cNvPicPr>
                      <p:nvPr/>
                    </p:nvPicPr>
                    <p:blipFill>
                      <a:blip r:embed="rId9"/>
                      <a:srcRect/>
                      <a:stretch>
                        <a:fillRect/>
                      </a:stretch>
                    </p:blipFill>
                    <p:spPr bwMode="auto">
                      <a:xfrm>
                        <a:off x="7086600" y="2514600"/>
                        <a:ext cx="1446213"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5382" name="Picture 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6219" y="3943350"/>
            <a:ext cx="2981325"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Object 2"/>
          <p:cNvGraphicFramePr>
            <a:graphicFrameLocks noGrp="1" noChangeAspect="1"/>
          </p:cNvGraphicFramePr>
          <p:nvPr>
            <p:extLst>
              <p:ext uri="{D42A27DB-BD31-4B8C-83A1-F6EECF244321}">
                <p14:modId xmlns:p14="http://schemas.microsoft.com/office/powerpoint/2010/main" val="2716617979"/>
              </p:ext>
            </p:extLst>
          </p:nvPr>
        </p:nvGraphicFramePr>
        <p:xfrm>
          <a:off x="5715000" y="3581400"/>
          <a:ext cx="3314700" cy="492125"/>
        </p:xfrm>
        <a:graphic>
          <a:graphicData uri="http://schemas.openxmlformats.org/presentationml/2006/ole">
            <mc:AlternateContent xmlns:mc="http://schemas.openxmlformats.org/markup-compatibility/2006">
              <mc:Choice xmlns:v="urn:schemas-microsoft-com:vml" Requires="v">
                <p:oleObj spid="_x0000_s96041" name="Equation" r:id="rId11" imgW="1447560" imgH="203040" progId="Equation.3">
                  <p:embed/>
                </p:oleObj>
              </mc:Choice>
              <mc:Fallback>
                <p:oleObj name="Equation" r:id="rId11" imgW="1447560" imgH="203040" progId="Equation.3">
                  <p:embed/>
                  <p:pic>
                    <p:nvPicPr>
                      <p:cNvPr id="0" name="Object 5"/>
                      <p:cNvPicPr>
                        <a:picLocks noGrp="1" noChangeAspect="1" noChangeArrowheads="1"/>
                      </p:cNvPicPr>
                      <p:nvPr/>
                    </p:nvPicPr>
                    <p:blipFill>
                      <a:blip r:embed="rId12"/>
                      <a:srcRect/>
                      <a:stretch>
                        <a:fillRect/>
                      </a:stretch>
                    </p:blipFill>
                    <p:spPr bwMode="auto">
                      <a:xfrm>
                        <a:off x="5715000" y="3581400"/>
                        <a:ext cx="33147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96096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determinant of a matrix</a:t>
            </a:r>
          </a:p>
        </p:txBody>
      </p:sp>
      <p:pic>
        <p:nvPicPr>
          <p:cNvPr id="4" name="the determina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8026" y="1600200"/>
            <a:ext cx="8134350" cy="4572000"/>
          </a:xfrm>
          <a:prstGeom prst="rect">
            <a:avLst/>
          </a:prstGeom>
        </p:spPr>
      </p:pic>
    </p:spTree>
    <p:extLst>
      <p:ext uri="{BB962C8B-B14F-4D97-AF65-F5344CB8AC3E}">
        <p14:creationId xmlns:p14="http://schemas.microsoft.com/office/powerpoint/2010/main" val="32277999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8088"/>
          </a:xfrm>
        </p:spPr>
        <p:txBody>
          <a:bodyPr>
            <a:noAutofit/>
          </a:bodyPr>
          <a:lstStyle/>
          <a:p>
            <a:r>
              <a:rPr lang="en-NZ" sz="2400" dirty="0"/>
              <a:t>Why is linear algebra important for machine learning?</a:t>
            </a:r>
          </a:p>
        </p:txBody>
      </p:sp>
      <p:pic>
        <p:nvPicPr>
          <p:cNvPr id="5" name="Picture 4"/>
          <p:cNvPicPr>
            <a:picLocks noChangeAspect="1"/>
          </p:cNvPicPr>
          <p:nvPr/>
        </p:nvPicPr>
        <p:blipFill>
          <a:blip r:embed="rId2"/>
          <a:stretch>
            <a:fillRect/>
          </a:stretch>
        </p:blipFill>
        <p:spPr>
          <a:xfrm>
            <a:off x="1600200" y="2715157"/>
            <a:ext cx="6086921" cy="4112784"/>
          </a:xfrm>
          <a:prstGeom prst="rect">
            <a:avLst/>
          </a:prstGeom>
        </p:spPr>
      </p:pic>
      <p:pic>
        <p:nvPicPr>
          <p:cNvPr id="6" name="Picture 5"/>
          <p:cNvPicPr>
            <a:picLocks noChangeAspect="1"/>
          </p:cNvPicPr>
          <p:nvPr/>
        </p:nvPicPr>
        <p:blipFill rotWithShape="1">
          <a:blip r:embed="rId3"/>
          <a:srcRect l="6473" r="5845"/>
          <a:stretch/>
        </p:blipFill>
        <p:spPr>
          <a:xfrm>
            <a:off x="5105400" y="990703"/>
            <a:ext cx="2286000" cy="1602216"/>
          </a:xfrm>
          <a:prstGeom prst="rect">
            <a:avLst/>
          </a:prstGeom>
        </p:spPr>
      </p:pic>
      <p:pic>
        <p:nvPicPr>
          <p:cNvPr id="7" name="Picture 6"/>
          <p:cNvPicPr>
            <a:picLocks noChangeAspect="1"/>
          </p:cNvPicPr>
          <p:nvPr/>
        </p:nvPicPr>
        <p:blipFill>
          <a:blip r:embed="rId4"/>
          <a:stretch>
            <a:fillRect/>
          </a:stretch>
        </p:blipFill>
        <p:spPr>
          <a:xfrm>
            <a:off x="2364184" y="1042726"/>
            <a:ext cx="1672431" cy="1672431"/>
          </a:xfrm>
          <a:prstGeom prst="rect">
            <a:avLst/>
          </a:prstGeom>
        </p:spPr>
      </p:pic>
      <p:sp>
        <p:nvSpPr>
          <p:cNvPr id="3" name="Rectangle 2"/>
          <p:cNvSpPr/>
          <p:nvPr/>
        </p:nvSpPr>
        <p:spPr>
          <a:xfrm>
            <a:off x="7474694" y="1062779"/>
            <a:ext cx="1669306" cy="1477328"/>
          </a:xfrm>
          <a:prstGeom prst="rect">
            <a:avLst/>
          </a:prstGeom>
        </p:spPr>
        <p:txBody>
          <a:bodyPr wrap="square">
            <a:spAutoFit/>
          </a:bodyPr>
          <a:lstStyle/>
          <a:p>
            <a:r>
              <a:rPr lang="en-NZ" dirty="0"/>
              <a:t>A GPU is a type of CPU optimized for matrix algebra operations</a:t>
            </a:r>
            <a:endParaRPr lang="en-US" dirty="0"/>
          </a:p>
        </p:txBody>
      </p:sp>
    </p:spTree>
    <p:extLst>
      <p:ext uri="{BB962C8B-B14F-4D97-AF65-F5344CB8AC3E}">
        <p14:creationId xmlns:p14="http://schemas.microsoft.com/office/powerpoint/2010/main" val="1959187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idx="4294967295"/>
          </p:nvPr>
        </p:nvSpPr>
        <p:spPr/>
        <p:txBody>
          <a:bodyPr/>
          <a:lstStyle/>
          <a:p>
            <a:pPr eaLnBrk="1" hangingPunct="1"/>
            <a:r>
              <a:rPr lang="en-GB" altLang="en-US" dirty="0"/>
              <a:t>Vector: an array of scalars</a:t>
            </a:r>
          </a:p>
        </p:txBody>
      </p:sp>
      <p:sp>
        <p:nvSpPr>
          <p:cNvPr id="2052" name="Rectangle 3"/>
          <p:cNvSpPr>
            <a:spLocks noGrp="1" noChangeArrowheads="1"/>
          </p:cNvSpPr>
          <p:nvPr>
            <p:ph idx="4294967295"/>
          </p:nvPr>
        </p:nvSpPr>
        <p:spPr>
          <a:xfrm>
            <a:off x="323850" y="1052513"/>
            <a:ext cx="8640763" cy="4114800"/>
          </a:xfrm>
        </p:spPr>
        <p:txBody>
          <a:bodyPr/>
          <a:lstStyle/>
          <a:p>
            <a:pPr marL="0" indent="0" eaLnBrk="1" hangingPunct="1">
              <a:buNone/>
            </a:pPr>
            <a:endParaRPr lang="en-GB" altLang="en-US" sz="2400" dirty="0"/>
          </a:p>
          <a:p>
            <a:pPr eaLnBrk="1" hangingPunct="1"/>
            <a:endParaRPr lang="en-GB" altLang="en-US" sz="2400" dirty="0"/>
          </a:p>
        </p:txBody>
      </p:sp>
      <p:sp>
        <p:nvSpPr>
          <p:cNvPr id="2053" name="Text Box 15"/>
          <p:cNvSpPr txBox="1">
            <a:spLocks noChangeArrowheads="1"/>
          </p:cNvSpPr>
          <p:nvPr/>
        </p:nvSpPr>
        <p:spPr bwMode="auto">
          <a:xfrm>
            <a:off x="2700338" y="4005263"/>
            <a:ext cx="1871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endParaRPr lang="en-US" altLang="en-US">
              <a:ea typeface="MS PGothic" pitchFamily="34" charset="-128"/>
            </a:endParaRPr>
          </a:p>
        </p:txBody>
      </p:sp>
      <p:sp>
        <p:nvSpPr>
          <p:cNvPr id="2054" name="Text Box 26"/>
          <p:cNvSpPr txBox="1">
            <a:spLocks noChangeArrowheads="1"/>
          </p:cNvSpPr>
          <p:nvPr/>
        </p:nvSpPr>
        <p:spPr bwMode="auto">
          <a:xfrm>
            <a:off x="4132263" y="2489200"/>
            <a:ext cx="38163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endParaRPr lang="en-US" altLang="en-US">
              <a:latin typeface="Rockwell" pitchFamily="18" charset="0"/>
              <a:ea typeface="MS PGothic" pitchFamily="34" charset="-128"/>
              <a:cs typeface="Tahoma" pitchFamily="34" charset="0"/>
            </a:endParaRPr>
          </a:p>
          <a:p>
            <a:pPr eaLnBrk="1" hangingPunct="1">
              <a:spcBef>
                <a:spcPct val="50000"/>
              </a:spcBef>
            </a:pPr>
            <a:endParaRPr lang="en-GB" altLang="en-US">
              <a:latin typeface="Rockwell" pitchFamily="18" charset="0"/>
              <a:ea typeface="MS PGothic" pitchFamily="34" charset="-128"/>
              <a:cs typeface="Tahoma" pitchFamily="34" charset="0"/>
            </a:endParaRPr>
          </a:p>
        </p:txBody>
      </p:sp>
      <p:pic>
        <p:nvPicPr>
          <p:cNvPr id="205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l="25000" t="20000" r="27164" b="17239"/>
          <a:stretch>
            <a:fillRect/>
          </a:stretch>
        </p:blipFill>
        <p:spPr bwMode="auto">
          <a:xfrm>
            <a:off x="98425" y="2955925"/>
            <a:ext cx="2522538"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1"/>
          <p:cNvPicPr>
            <a:picLocks noChangeAspect="1" noChangeArrowheads="1"/>
          </p:cNvPicPr>
          <p:nvPr/>
        </p:nvPicPr>
        <p:blipFill>
          <a:blip r:embed="rId3">
            <a:extLst>
              <a:ext uri="{28A0092B-C50C-407E-A947-70E740481C1C}">
                <a14:useLocalDpi xmlns:a14="http://schemas.microsoft.com/office/drawing/2010/main" val="0"/>
              </a:ext>
            </a:extLst>
          </a:blip>
          <a:srcRect l="10825" t="11729" r="8852" b="11411"/>
          <a:stretch>
            <a:fillRect/>
          </a:stretch>
        </p:blipFill>
        <p:spPr bwMode="auto">
          <a:xfrm>
            <a:off x="2979738" y="1766888"/>
            <a:ext cx="3763962"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p:nvPr/>
        </p:nvCxnSpPr>
        <p:spPr>
          <a:xfrm>
            <a:off x="2665413" y="3908425"/>
            <a:ext cx="388937"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974109" y="2751282"/>
            <a:ext cx="388937"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66" name="Rectangle 32"/>
          <p:cNvSpPr>
            <a:spLocks noChangeArrowheads="1"/>
          </p:cNvSpPr>
          <p:nvPr/>
        </p:nvSpPr>
        <p:spPr bwMode="auto">
          <a:xfrm>
            <a:off x="468313" y="1773238"/>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altLang="en-US"/>
              <a:t>EXAMPLE:</a:t>
            </a:r>
          </a:p>
        </p:txBody>
      </p:sp>
      <mc:AlternateContent xmlns:mc="http://schemas.openxmlformats.org/markup-compatibility/2006" xmlns:a14="http://schemas.microsoft.com/office/drawing/2010/main">
        <mc:Choice Requires="a14">
          <p:sp>
            <p:nvSpPr>
              <p:cNvPr id="2" name="TextBox 1"/>
              <p:cNvSpPr txBox="1"/>
              <p:nvPr/>
            </p:nvSpPr>
            <p:spPr>
              <a:xfrm>
                <a:off x="7584887" y="2243300"/>
                <a:ext cx="1074781" cy="10014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𝒗</m:t>
                      </m:r>
                      <m:r>
                        <a:rPr lang="en-NZ" b="0" i="1" smtClean="0">
                          <a:latin typeface="Cambria Math"/>
                        </a:rPr>
                        <m:t>=</m:t>
                      </m:r>
                      <m:d>
                        <m:dPr>
                          <m:begChr m:val="["/>
                          <m:endChr m:val="]"/>
                          <m:ctrlPr>
                            <a:rPr lang="en-NZ" b="0" i="1" smtClean="0">
                              <a:latin typeface="Cambria Math" panose="02040503050406030204" pitchFamily="18" charset="0"/>
                            </a:rPr>
                          </m:ctrlPr>
                        </m:dPr>
                        <m:e>
                          <m:eqArr>
                            <m:eqArrPr>
                              <m:ctrlPr>
                                <a:rPr lang="en-NZ" b="0" i="1" smtClean="0">
                                  <a:latin typeface="Cambria Math" panose="02040503050406030204" pitchFamily="18" charset="0"/>
                                </a:rPr>
                              </m:ctrlPr>
                            </m:eqArrPr>
                            <m:e>
                              <m:m>
                                <m:mPr>
                                  <m:mcs>
                                    <m:mc>
                                      <m:mcPr>
                                        <m:count m:val="1"/>
                                        <m:mcJc m:val="center"/>
                                      </m:mcPr>
                                    </m:mc>
                                  </m:mcs>
                                  <m:ctrlPr>
                                    <a:rPr lang="en-NZ" b="0" i="1" smtClean="0">
                                      <a:latin typeface="Cambria Math" panose="02040503050406030204" pitchFamily="18" charset="0"/>
                                    </a:rPr>
                                  </m:ctrlPr>
                                </m:mPr>
                                <m:mr>
                                  <m:e>
                                    <m:r>
                                      <m:rPr>
                                        <m:brk m:alnAt="7"/>
                                      </m:rPr>
                                      <a:rPr lang="en-NZ" b="0" i="1" smtClean="0">
                                        <a:latin typeface="Cambria Math"/>
                                      </a:rPr>
                                      <m:t>𝑥</m:t>
                                    </m:r>
                                    <m:r>
                                      <a:rPr lang="en-NZ" b="0" i="1" baseline="-25000" smtClean="0">
                                        <a:latin typeface="Cambria Math"/>
                                      </a:rPr>
                                      <m:t>1</m:t>
                                    </m:r>
                                  </m:e>
                                </m:mr>
                                <m:mr>
                                  <m:e>
                                    <m:r>
                                      <a:rPr lang="en-NZ" b="0" i="1" smtClean="0">
                                        <a:latin typeface="Cambria Math"/>
                                      </a:rPr>
                                      <m:t>𝑥</m:t>
                                    </m:r>
                                    <m:r>
                                      <a:rPr lang="en-NZ" b="0" i="1" baseline="-25000" smtClean="0">
                                        <a:latin typeface="Cambria Math"/>
                                      </a:rPr>
                                      <m:t>2</m:t>
                                    </m:r>
                                  </m:e>
                                </m:mr>
                              </m:m>
                            </m:e>
                            <m:e>
                              <m:r>
                                <a:rPr lang="en-NZ" b="0" i="1" smtClean="0">
                                  <a:latin typeface="Cambria Math"/>
                                </a:rPr>
                                <m:t>⋮</m:t>
                              </m:r>
                            </m:e>
                            <m:e>
                              <m:r>
                                <a:rPr lang="en-NZ" b="0" i="1" smtClean="0">
                                  <a:latin typeface="Cambria Math"/>
                                </a:rPr>
                                <m:t>𝑥</m:t>
                              </m:r>
                              <m:r>
                                <a:rPr lang="en-NZ" b="0" i="1" baseline="-25000" smtClean="0">
                                  <a:latin typeface="Cambria Math"/>
                                </a:rPr>
                                <m:t>𝑛</m:t>
                              </m:r>
                            </m:e>
                          </m:eqArr>
                        </m:e>
                      </m:d>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584887" y="2243300"/>
                <a:ext cx="1074781" cy="1001493"/>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533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55362" y="0"/>
            <a:ext cx="7772400" cy="1143000"/>
          </a:xfrm>
        </p:spPr>
        <p:txBody>
          <a:bodyPr/>
          <a:lstStyle/>
          <a:p>
            <a:r>
              <a:rPr lang="en-US" altLang="en-US" dirty="0"/>
              <a:t>Vectors</a:t>
            </a:r>
          </a:p>
        </p:txBody>
      </p:sp>
      <mc:AlternateContent xmlns:mc="http://schemas.openxmlformats.org/markup-compatibility/2006" xmlns:a14="http://schemas.microsoft.com/office/drawing/2010/main">
        <mc:Choice Requires="a14">
          <p:sp>
            <p:nvSpPr>
              <p:cNvPr id="54275" name="Rectangle 3"/>
              <p:cNvSpPr>
                <a:spLocks noGrp="1" noChangeArrowheads="1"/>
              </p:cNvSpPr>
              <p:nvPr>
                <p:ph type="body" sz="half" idx="1"/>
              </p:nvPr>
            </p:nvSpPr>
            <p:spPr>
              <a:xfrm>
                <a:off x="304800" y="914400"/>
                <a:ext cx="5943600" cy="4114800"/>
              </a:xfrm>
            </p:spPr>
            <p:txBody>
              <a:bodyPr>
                <a:noAutofit/>
              </a:bodyPr>
              <a:lstStyle/>
              <a:p>
                <a:r>
                  <a:rPr lang="en-US" altLang="en-US" sz="2400" dirty="0">
                    <a:cs typeface="Arial" charset="0"/>
                  </a:rPr>
                  <a:t>An entity having both a  </a:t>
                </a:r>
                <a:r>
                  <a:rPr lang="en-US" altLang="en-US" sz="2400" b="1" dirty="0">
                    <a:cs typeface="Arial" charset="0"/>
                  </a:rPr>
                  <a:t>magnitude</a:t>
                </a:r>
                <a:r>
                  <a:rPr lang="en-US" altLang="en-US" sz="2400" dirty="0">
                    <a:cs typeface="Arial" charset="0"/>
                  </a:rPr>
                  <a:t> (length) and a </a:t>
                </a:r>
                <a:r>
                  <a:rPr lang="en-US" altLang="en-US" sz="2400" b="1" dirty="0">
                    <a:cs typeface="Arial" charset="0"/>
                  </a:rPr>
                  <a:t>direction </a:t>
                </a:r>
                <a:r>
                  <a:rPr lang="en-US" altLang="en-US" sz="2400" dirty="0">
                    <a:cs typeface="Arial" charset="0"/>
                  </a:rPr>
                  <a:t>is called a vector</a:t>
                </a:r>
              </a:p>
              <a:p>
                <a:pPr lvl="1"/>
                <a:r>
                  <a:rPr lang="en-NZ" altLang="en-US" sz="2000" dirty="0">
                    <a:cs typeface="Arial" charset="0"/>
                  </a:rPr>
                  <a:t>Often boldface is used to indicate a vector, </a:t>
                </a:r>
                <a:r>
                  <a:rPr lang="en-NZ" altLang="en-US" sz="2000" b="1" dirty="0">
                    <a:cs typeface="Arial" charset="0"/>
                  </a:rPr>
                  <a:t>v</a:t>
                </a:r>
                <a:r>
                  <a:rPr lang="en-NZ" altLang="en-US" sz="2000" dirty="0">
                    <a:cs typeface="Arial" charset="0"/>
                  </a:rPr>
                  <a:t> (or </a:t>
                </a:r>
                <a14:m>
                  <m:oMath xmlns:m="http://schemas.openxmlformats.org/officeDocument/2006/math">
                    <m:acc>
                      <m:accPr>
                        <m:chr m:val="⃗"/>
                        <m:ctrlPr>
                          <a:rPr lang="en-NZ" altLang="en-US" sz="2000" i="1" smtClean="0">
                            <a:latin typeface="Cambria Math" panose="02040503050406030204" pitchFamily="18" charset="0"/>
                            <a:cs typeface="Arial" charset="0"/>
                          </a:rPr>
                        </m:ctrlPr>
                      </m:accPr>
                      <m:e>
                        <m:r>
                          <a:rPr lang="en-NZ" altLang="en-US" sz="2000" b="0" i="1" smtClean="0">
                            <a:latin typeface="Cambria Math"/>
                            <a:cs typeface="Arial" charset="0"/>
                          </a:rPr>
                          <m:t>𝑣</m:t>
                        </m:r>
                      </m:e>
                    </m:acc>
                    <m:r>
                      <a:rPr lang="en-NZ" altLang="en-US" sz="2000" b="0" i="1" smtClean="0">
                        <a:latin typeface="Cambria Math"/>
                        <a:cs typeface="Arial" charset="0"/>
                      </a:rPr>
                      <m:t>) </m:t>
                    </m:r>
                  </m:oMath>
                </a14:m>
                <a:r>
                  <a:rPr lang="en-NZ" altLang="en-US" sz="2000" dirty="0">
                    <a:cs typeface="Arial" charset="0"/>
                  </a:rPr>
                  <a:t>as opposed to a scalar v</a:t>
                </a:r>
                <a:endParaRPr lang="en-US" altLang="en-US" sz="2000" dirty="0">
                  <a:cs typeface="Arial" charset="0"/>
                </a:endParaRPr>
              </a:p>
              <a:p>
                <a:r>
                  <a:rPr lang="en-US" altLang="en-US" sz="2400" dirty="0"/>
                  <a:t>A vector is an ordered set of numbers in a given vector/dimensional space</a:t>
                </a:r>
              </a:p>
              <a:p>
                <a:pPr lvl="1"/>
                <a14:m>
                  <m:oMath xmlns:m="http://schemas.openxmlformats.org/officeDocument/2006/math">
                    <m:r>
                      <a:rPr lang="en-NZ" altLang="en-US" sz="1800" b="1" i="1" smtClean="0">
                        <a:latin typeface="Cambria Math" panose="02040503050406030204" pitchFamily="18" charset="0"/>
                      </a:rPr>
                      <m:t>𝒘</m:t>
                    </m:r>
                    <m:r>
                      <a:rPr lang="en-NZ" altLang="en-US" sz="1800" i="1">
                        <a:latin typeface="Cambria Math" panose="02040503050406030204" pitchFamily="18" charset="0"/>
                      </a:rPr>
                      <m:t>=(</m:t>
                    </m:r>
                    <m:r>
                      <a:rPr lang="en-NZ" altLang="en-US" sz="1800" b="0" i="1" smtClean="0">
                        <a:latin typeface="Cambria Math" panose="02040503050406030204" pitchFamily="18" charset="0"/>
                      </a:rPr>
                      <m:t>1</m:t>
                    </m:r>
                    <m:r>
                      <a:rPr lang="en-NZ" altLang="en-US" sz="1800" i="1">
                        <a:latin typeface="Cambria Math" panose="02040503050406030204" pitchFamily="18" charset="0"/>
                      </a:rPr>
                      <m:t>,</m:t>
                    </m:r>
                    <m:r>
                      <a:rPr lang="en-NZ" altLang="en-US" sz="1800" b="0" i="1" smtClean="0">
                        <a:latin typeface="Cambria Math" panose="02040503050406030204" pitchFamily="18" charset="0"/>
                      </a:rPr>
                      <m:t>6</m:t>
                    </m:r>
                    <m:r>
                      <a:rPr lang="en-NZ" altLang="en-US" sz="1800" i="1">
                        <a:latin typeface="Cambria Math" panose="02040503050406030204" pitchFamily="18" charset="0"/>
                      </a:rPr>
                      <m:t>,</m:t>
                    </m:r>
                    <m:r>
                      <a:rPr lang="en-NZ" altLang="en-US" sz="1800" b="0" i="1" smtClean="0">
                        <a:latin typeface="Cambria Math"/>
                      </a:rPr>
                      <m:t>5</m:t>
                    </m:r>
                    <m:r>
                      <a:rPr lang="en-NZ" altLang="en-US" sz="1800" b="0" i="1" smtClean="0">
                        <a:latin typeface="Cambria Math" panose="02040503050406030204" pitchFamily="18" charset="0"/>
                      </a:rPr>
                      <m:t>,</m:t>
                    </m:r>
                    <m:r>
                      <a:rPr lang="en-NZ" altLang="en-US" sz="1800" b="0" i="1" smtClean="0">
                        <a:latin typeface="Cambria Math"/>
                      </a:rPr>
                      <m:t>9</m:t>
                    </m:r>
                    <m:r>
                      <a:rPr lang="en-NZ" altLang="en-US" sz="1800" i="1">
                        <a:latin typeface="Cambria Math" panose="02040503050406030204" pitchFamily="18" charset="0"/>
                      </a:rPr>
                      <m:t>)∈</m:t>
                    </m:r>
                    <m:sSup>
                      <m:sSupPr>
                        <m:ctrlPr>
                          <a:rPr lang="en-NZ" altLang="en-US" sz="1800" i="1">
                            <a:latin typeface="Cambria Math" panose="02040503050406030204" pitchFamily="18" charset="0"/>
                            <a:ea typeface="Cambria Math" panose="02040503050406030204" pitchFamily="18" charset="0"/>
                          </a:rPr>
                        </m:ctrlPr>
                      </m:sSupPr>
                      <m:e>
                        <m:r>
                          <a:rPr lang="en-NZ" altLang="en-US" sz="1800" i="1">
                            <a:latin typeface="Cambria Math" panose="02040503050406030204" pitchFamily="18" charset="0"/>
                            <a:ea typeface="Cambria Math" panose="02040503050406030204" pitchFamily="18" charset="0"/>
                          </a:rPr>
                          <m:t>ℝ</m:t>
                        </m:r>
                      </m:e>
                      <m:sup>
                        <m:r>
                          <a:rPr lang="en-NZ" altLang="en-US" sz="1800" b="0" i="1" smtClean="0">
                            <a:latin typeface="Cambria Math" panose="02040503050406030204" pitchFamily="18" charset="0"/>
                            <a:ea typeface="Cambria Math" panose="02040503050406030204" pitchFamily="18" charset="0"/>
                          </a:rPr>
                          <m:t>4</m:t>
                        </m:r>
                      </m:sup>
                    </m:sSup>
                  </m:oMath>
                </a14:m>
                <a:endParaRPr lang="en-US" altLang="en-US" sz="1800" baseline="30000" dirty="0"/>
              </a:p>
              <a:p>
                <a:pPr lvl="2"/>
                <a14:m>
                  <m:oMath xmlns:m="http://schemas.openxmlformats.org/officeDocument/2006/math">
                    <m:sSub>
                      <m:sSubPr>
                        <m:ctrlPr>
                          <a:rPr lang="en-US" altLang="en-US" sz="1400" i="1" smtClean="0">
                            <a:latin typeface="Cambria Math" panose="02040503050406030204" pitchFamily="18" charset="0"/>
                          </a:rPr>
                        </m:ctrlPr>
                      </m:sSubPr>
                      <m:e>
                        <m:r>
                          <a:rPr lang="en-NZ" altLang="en-US" sz="1400" b="0" i="1" smtClean="0">
                            <a:latin typeface="Cambria Math"/>
                          </a:rPr>
                          <m:t>𝑤</m:t>
                        </m:r>
                      </m:e>
                      <m:sub>
                        <m:r>
                          <a:rPr lang="en-NZ" altLang="en-US" sz="1400" b="0" i="1" smtClean="0">
                            <a:latin typeface="Cambria Math"/>
                          </a:rPr>
                          <m:t>1</m:t>
                        </m:r>
                      </m:sub>
                    </m:sSub>
                    <m:r>
                      <a:rPr lang="en-NZ" altLang="en-US" sz="1400" b="0" i="1" smtClean="0">
                        <a:latin typeface="Cambria Math"/>
                      </a:rPr>
                      <m:t>=1</m:t>
                    </m:r>
                  </m:oMath>
                </a14:m>
                <a:r>
                  <a:rPr lang="en-US" altLang="en-US" sz="1400" dirty="0"/>
                  <a:t>, </a:t>
                </a:r>
                <a14:m>
                  <m:oMath xmlns:m="http://schemas.openxmlformats.org/officeDocument/2006/math">
                    <m:sSub>
                      <m:sSubPr>
                        <m:ctrlPr>
                          <a:rPr lang="en-US" altLang="en-US" sz="1400" i="1" smtClean="0">
                            <a:latin typeface="Cambria Math" panose="02040503050406030204" pitchFamily="18" charset="0"/>
                          </a:rPr>
                        </m:ctrlPr>
                      </m:sSubPr>
                      <m:e>
                        <m:r>
                          <a:rPr lang="en-NZ" altLang="en-US" sz="1400" i="1">
                            <a:latin typeface="Cambria Math"/>
                          </a:rPr>
                          <m:t>𝑤</m:t>
                        </m:r>
                      </m:e>
                      <m:sub>
                        <m:r>
                          <a:rPr lang="en-NZ" altLang="en-US" sz="1400" b="0" i="1" smtClean="0">
                            <a:latin typeface="Cambria Math"/>
                          </a:rPr>
                          <m:t>2</m:t>
                        </m:r>
                      </m:sub>
                    </m:sSub>
                    <m:r>
                      <a:rPr lang="en-NZ" altLang="en-US" sz="1400" i="1">
                        <a:latin typeface="Cambria Math"/>
                      </a:rPr>
                      <m:t>=</m:t>
                    </m:r>
                    <m:r>
                      <a:rPr lang="en-NZ" altLang="en-US" sz="1400" b="0" i="1" smtClean="0">
                        <a:latin typeface="Cambria Math"/>
                      </a:rPr>
                      <m:t>6</m:t>
                    </m:r>
                  </m:oMath>
                </a14:m>
                <a:r>
                  <a:rPr lang="en-US" altLang="en-US" sz="1400" dirty="0"/>
                  <a:t>, </a:t>
                </a:r>
                <a14:m>
                  <m:oMath xmlns:m="http://schemas.openxmlformats.org/officeDocument/2006/math">
                    <m:sSub>
                      <m:sSubPr>
                        <m:ctrlPr>
                          <a:rPr lang="en-US" altLang="en-US" sz="1400" i="1">
                            <a:latin typeface="Cambria Math" panose="02040503050406030204" pitchFamily="18" charset="0"/>
                          </a:rPr>
                        </m:ctrlPr>
                      </m:sSubPr>
                      <m:e>
                        <m:r>
                          <a:rPr lang="en-NZ" altLang="en-US" sz="1400" i="1">
                            <a:latin typeface="Cambria Math"/>
                          </a:rPr>
                          <m:t>𝑤</m:t>
                        </m:r>
                      </m:e>
                      <m:sub>
                        <m:r>
                          <a:rPr lang="en-NZ" altLang="en-US" sz="1400" b="0" i="1" smtClean="0">
                            <a:latin typeface="Cambria Math"/>
                          </a:rPr>
                          <m:t>3</m:t>
                        </m:r>
                      </m:sub>
                    </m:sSub>
                    <m:r>
                      <a:rPr lang="en-NZ" altLang="en-US" sz="1400" i="1">
                        <a:latin typeface="Cambria Math"/>
                      </a:rPr>
                      <m:t>=</m:t>
                    </m:r>
                    <m:r>
                      <a:rPr lang="en-NZ" altLang="en-US" sz="1400" b="0" i="1" smtClean="0">
                        <a:latin typeface="Cambria Math"/>
                      </a:rPr>
                      <m:t>5</m:t>
                    </m:r>
                  </m:oMath>
                </a14:m>
                <a:r>
                  <a:rPr lang="en-US" altLang="en-US" sz="1400" dirty="0"/>
                  <a:t>, </a:t>
                </a:r>
                <a14:m>
                  <m:oMath xmlns:m="http://schemas.openxmlformats.org/officeDocument/2006/math">
                    <m:sSub>
                      <m:sSubPr>
                        <m:ctrlPr>
                          <a:rPr lang="en-US" altLang="en-US" sz="1400" i="1">
                            <a:latin typeface="Cambria Math" panose="02040503050406030204" pitchFamily="18" charset="0"/>
                          </a:rPr>
                        </m:ctrlPr>
                      </m:sSubPr>
                      <m:e>
                        <m:r>
                          <a:rPr lang="en-NZ" altLang="en-US" sz="1400" i="1">
                            <a:latin typeface="Cambria Math"/>
                          </a:rPr>
                          <m:t>𝑤</m:t>
                        </m:r>
                      </m:e>
                      <m:sub>
                        <m:r>
                          <a:rPr lang="en-NZ" altLang="en-US" sz="1400" b="0" i="1" smtClean="0">
                            <a:latin typeface="Cambria Math"/>
                          </a:rPr>
                          <m:t>4</m:t>
                        </m:r>
                      </m:sub>
                    </m:sSub>
                    <m:r>
                      <a:rPr lang="en-NZ" altLang="en-US" sz="1400" i="1">
                        <a:latin typeface="Cambria Math"/>
                      </a:rPr>
                      <m:t>=</m:t>
                    </m:r>
                    <m:r>
                      <a:rPr lang="en-NZ" altLang="en-US" sz="1400" b="0" i="1" smtClean="0">
                        <a:latin typeface="Cambria Math"/>
                      </a:rPr>
                      <m:t>9</m:t>
                    </m:r>
                  </m:oMath>
                </a14:m>
                <a:r>
                  <a:rPr lang="en-US" altLang="en-US" sz="1400" dirty="0"/>
                  <a:t>,</a:t>
                </a:r>
              </a:p>
              <a:p>
                <a:pPr lvl="1"/>
                <a14:m>
                  <m:oMath xmlns:m="http://schemas.openxmlformats.org/officeDocument/2006/math">
                    <m:r>
                      <a:rPr lang="en-NZ" altLang="en-US" sz="1800" b="1" i="1" smtClean="0">
                        <a:latin typeface="Cambria Math" panose="02040503050406030204" pitchFamily="18" charset="0"/>
                      </a:rPr>
                      <m:t>𝒋</m:t>
                    </m:r>
                    <m:r>
                      <a:rPr lang="en-NZ" altLang="en-US" sz="1800" i="1">
                        <a:latin typeface="Cambria Math" panose="02040503050406030204" pitchFamily="18" charset="0"/>
                      </a:rPr>
                      <m:t>=(</m:t>
                    </m:r>
                    <m:r>
                      <a:rPr lang="en-NZ" altLang="en-US" sz="1800" b="0" i="1" smtClean="0">
                        <a:latin typeface="Cambria Math" panose="02040503050406030204" pitchFamily="18" charset="0"/>
                      </a:rPr>
                      <m:t>5,2</m:t>
                    </m:r>
                    <m:r>
                      <a:rPr lang="en-NZ" altLang="en-US" sz="1800" i="1">
                        <a:latin typeface="Cambria Math" panose="02040503050406030204" pitchFamily="18" charset="0"/>
                      </a:rPr>
                      <m:t>)∈</m:t>
                    </m:r>
                    <m:sSup>
                      <m:sSupPr>
                        <m:ctrlPr>
                          <a:rPr lang="en-NZ" altLang="en-US" sz="1800" i="1">
                            <a:latin typeface="Cambria Math" panose="02040503050406030204" pitchFamily="18" charset="0"/>
                            <a:ea typeface="Cambria Math" panose="02040503050406030204" pitchFamily="18" charset="0"/>
                          </a:rPr>
                        </m:ctrlPr>
                      </m:sSupPr>
                      <m:e>
                        <m:r>
                          <a:rPr lang="en-NZ" altLang="en-US" sz="1800" i="1">
                            <a:latin typeface="Cambria Math" panose="02040503050406030204" pitchFamily="18" charset="0"/>
                            <a:ea typeface="Cambria Math" panose="02040503050406030204" pitchFamily="18" charset="0"/>
                          </a:rPr>
                          <m:t>ℝ</m:t>
                        </m:r>
                      </m:e>
                      <m:sup>
                        <m:r>
                          <a:rPr lang="en-NZ" altLang="en-US" sz="1800" b="0" i="1" smtClean="0">
                            <a:latin typeface="Cambria Math" panose="02040503050406030204" pitchFamily="18" charset="0"/>
                            <a:ea typeface="Cambria Math" panose="02040503050406030204" pitchFamily="18" charset="0"/>
                          </a:rPr>
                          <m:t>2</m:t>
                        </m:r>
                      </m:sup>
                    </m:sSup>
                  </m:oMath>
                </a14:m>
                <a:endParaRPr lang="en-US" altLang="en-US" sz="1800" baseline="30000" dirty="0"/>
              </a:p>
              <a:p>
                <a:pPr lvl="1"/>
                <a14:m>
                  <m:oMath xmlns:m="http://schemas.openxmlformats.org/officeDocument/2006/math">
                    <m:r>
                      <a:rPr lang="en-NZ" altLang="en-US" sz="1800" b="1" i="1" smtClean="0">
                        <a:latin typeface="Cambria Math" panose="02040503050406030204" pitchFamily="18" charset="0"/>
                      </a:rPr>
                      <m:t>𝒗</m:t>
                    </m:r>
                    <m:r>
                      <a:rPr lang="en-NZ" altLang="en-US" sz="1800" b="0" i="1" smtClean="0">
                        <a:latin typeface="Cambria Math" panose="02040503050406030204" pitchFamily="18" charset="0"/>
                      </a:rPr>
                      <m:t>=(3,−1,7)∈</m:t>
                    </m:r>
                    <m:sSup>
                      <m:sSupPr>
                        <m:ctrlPr>
                          <a:rPr lang="en-NZ" altLang="en-US" sz="1800" b="0" i="1" smtClean="0">
                            <a:latin typeface="Cambria Math" panose="02040503050406030204" pitchFamily="18" charset="0"/>
                            <a:ea typeface="Cambria Math" panose="02040503050406030204" pitchFamily="18" charset="0"/>
                          </a:rPr>
                        </m:ctrlPr>
                      </m:sSupPr>
                      <m:e>
                        <m:r>
                          <a:rPr lang="en-NZ" altLang="en-US" sz="1800" b="0" i="1" smtClean="0">
                            <a:latin typeface="Cambria Math" panose="02040503050406030204" pitchFamily="18" charset="0"/>
                            <a:ea typeface="Cambria Math" panose="02040503050406030204" pitchFamily="18" charset="0"/>
                          </a:rPr>
                          <m:t>ℝ</m:t>
                        </m:r>
                      </m:e>
                      <m:sup>
                        <m:r>
                          <a:rPr lang="en-NZ" altLang="en-US" sz="1800" b="0" i="1" smtClean="0">
                            <a:latin typeface="Cambria Math" panose="02040503050406030204" pitchFamily="18" charset="0"/>
                            <a:ea typeface="Cambria Math" panose="02040503050406030204" pitchFamily="18" charset="0"/>
                          </a:rPr>
                          <m:t>3</m:t>
                        </m:r>
                      </m:sup>
                    </m:sSup>
                  </m:oMath>
                </a14:m>
                <a:endParaRPr lang="en-US" altLang="en-US" sz="1800" dirty="0"/>
              </a:p>
              <a:p>
                <a:r>
                  <a:rPr lang="en-NZ" altLang="en-US" sz="2200" dirty="0"/>
                  <a:t>Vectors can be represented in two forms:</a:t>
                </a:r>
                <a:endParaRPr lang="en-US" altLang="en-US" sz="2200" dirty="0"/>
              </a:p>
              <a:p>
                <a:pPr lvl="1"/>
                <a:r>
                  <a:rPr lang="en-US" altLang="en-US" sz="1800" dirty="0"/>
                  <a:t>Row vector:</a:t>
                </a:r>
                <a14:m>
                  <m:oMath xmlns:m="http://schemas.openxmlformats.org/officeDocument/2006/math">
                    <m:d>
                      <m:dPr>
                        <m:begChr m:val="["/>
                        <m:endChr m:val="]"/>
                        <m:ctrlPr>
                          <a:rPr lang="en-US" altLang="en-US" sz="1800" i="1" smtClean="0">
                            <a:latin typeface="Cambria Math" panose="02040503050406030204" pitchFamily="18" charset="0"/>
                          </a:rPr>
                        </m:ctrlPr>
                      </m:dPr>
                      <m:e>
                        <m:m>
                          <m:mPr>
                            <m:mcs>
                              <m:mc>
                                <m:mcPr>
                                  <m:count m:val="3"/>
                                  <m:mcJc m:val="center"/>
                                </m:mcPr>
                              </m:mc>
                            </m:mcs>
                            <m:ctrlPr>
                              <a:rPr lang="en-US" altLang="en-US" sz="1800" i="1" smtClean="0">
                                <a:latin typeface="Cambria Math" panose="02040503050406030204" pitchFamily="18" charset="0"/>
                              </a:rPr>
                            </m:ctrlPr>
                          </m:mPr>
                          <m:mr>
                            <m:e>
                              <m:r>
                                <m:rPr>
                                  <m:brk m:alnAt="7"/>
                                </m:rPr>
                                <a:rPr lang="en-NZ" altLang="en-US" sz="1800" b="0" i="1" smtClean="0">
                                  <a:latin typeface="Cambria Math"/>
                                </a:rPr>
                                <m:t>1</m:t>
                              </m:r>
                            </m:e>
                            <m:e>
                              <m:r>
                                <a:rPr lang="en-NZ" altLang="en-US" sz="1800" b="0" i="1" smtClean="0">
                                  <a:latin typeface="Cambria Math"/>
                                </a:rPr>
                                <m:t>6</m:t>
                              </m:r>
                            </m:e>
                            <m:e>
                              <m:r>
                                <a:rPr lang="en-NZ" altLang="en-US" sz="1800" b="0" i="1" smtClean="0">
                                  <a:latin typeface="Cambria Math"/>
                                </a:rPr>
                                <m:t>3</m:t>
                              </m:r>
                            </m:e>
                          </m:mr>
                        </m:m>
                      </m:e>
                    </m:d>
                  </m:oMath>
                </a14:m>
                <a:endParaRPr lang="en-US" altLang="en-US" sz="1800" dirty="0"/>
              </a:p>
              <a:p>
                <a:pPr lvl="1"/>
                <a:r>
                  <a:rPr lang="en-US" altLang="en-US" sz="1800" dirty="0"/>
                  <a:t>Column vector: </a:t>
                </a:r>
                <a14:m>
                  <m:oMath xmlns:m="http://schemas.openxmlformats.org/officeDocument/2006/math">
                    <m:d>
                      <m:dPr>
                        <m:begChr m:val="["/>
                        <m:endChr m:val="]"/>
                        <m:ctrlPr>
                          <a:rPr lang="en-US" altLang="en-US" sz="1800" i="1" smtClean="0">
                            <a:latin typeface="Cambria Math" panose="02040503050406030204" pitchFamily="18" charset="0"/>
                          </a:rPr>
                        </m:ctrlPr>
                      </m:dPr>
                      <m:e>
                        <m:m>
                          <m:mPr>
                            <m:mcs>
                              <m:mc>
                                <m:mcPr>
                                  <m:count m:val="1"/>
                                  <m:mcJc m:val="center"/>
                                </m:mcPr>
                              </m:mc>
                            </m:mcs>
                            <m:ctrlPr>
                              <a:rPr lang="en-US" altLang="en-US" sz="1800" i="1" smtClean="0">
                                <a:latin typeface="Cambria Math" panose="02040503050406030204" pitchFamily="18" charset="0"/>
                              </a:rPr>
                            </m:ctrlPr>
                          </m:mPr>
                          <m:mr>
                            <m:e>
                              <m:r>
                                <m:rPr>
                                  <m:brk m:alnAt="7"/>
                                </m:rPr>
                                <a:rPr lang="en-NZ" altLang="en-US" sz="1800" b="0" i="1" smtClean="0">
                                  <a:latin typeface="Cambria Math"/>
                                </a:rPr>
                                <m:t>1</m:t>
                              </m:r>
                            </m:e>
                          </m:mr>
                          <m:mr>
                            <m:e>
                              <m:r>
                                <a:rPr lang="en-NZ" altLang="en-US" sz="1800" b="0" i="1" smtClean="0">
                                  <a:latin typeface="Cambria Math"/>
                                </a:rPr>
                                <m:t>6</m:t>
                              </m:r>
                            </m:e>
                          </m:mr>
                          <m:mr>
                            <m:e>
                              <m:r>
                                <a:rPr lang="en-NZ" altLang="en-US" sz="1800" b="0" i="1" smtClean="0">
                                  <a:latin typeface="Cambria Math"/>
                                </a:rPr>
                                <m:t>3</m:t>
                              </m:r>
                            </m:e>
                          </m:mr>
                        </m:m>
                      </m:e>
                    </m:d>
                  </m:oMath>
                </a14:m>
                <a:endParaRPr lang="en-US" altLang="en-US" sz="1800" dirty="0"/>
              </a:p>
              <a:p>
                <a:r>
                  <a:rPr lang="en-US" altLang="en-US" sz="2400" dirty="0"/>
                  <a:t>Ex: (</a:t>
                </a:r>
                <a:r>
                  <a:rPr lang="en-US" altLang="en-US" sz="2400" i="1" dirty="0" err="1"/>
                  <a:t>x,y,z</a:t>
                </a:r>
                <a:r>
                  <a:rPr lang="en-US" altLang="en-US" sz="2400" dirty="0"/>
                  <a:t>) coordinates of point in R</a:t>
                </a:r>
                <a:r>
                  <a:rPr lang="en-US" altLang="en-US" sz="2400" baseline="30000" dirty="0"/>
                  <a:t>3 </a:t>
                </a:r>
                <a:r>
                  <a:rPr lang="en-US" altLang="en-US" sz="2400" dirty="0"/>
                  <a:t>space</a:t>
                </a:r>
              </a:p>
            </p:txBody>
          </p:sp>
        </mc:Choice>
        <mc:Fallback xmlns="">
          <p:sp>
            <p:nvSpPr>
              <p:cNvPr id="54275" name="Rectangle 3"/>
              <p:cNvSpPr>
                <a:spLocks noGrp="1" noRot="1" noChangeAspect="1" noMove="1" noResize="1" noEditPoints="1" noAdjustHandles="1" noChangeArrowheads="1" noChangeShapeType="1" noTextEdit="1"/>
              </p:cNvSpPr>
              <p:nvPr>
                <p:ph type="body" sz="half" idx="1"/>
              </p:nvPr>
            </p:nvSpPr>
            <p:spPr>
              <a:xfrm>
                <a:off x="304800" y="914400"/>
                <a:ext cx="5943600" cy="4114800"/>
              </a:xfrm>
              <a:blipFill>
                <a:blip r:embed="rId2"/>
                <a:stretch>
                  <a:fillRect l="-1333" t="-1185" r="-2564" b="-38963"/>
                </a:stretch>
              </a:blipFill>
            </p:spPr>
            <p:txBody>
              <a:bodyPr/>
              <a:lstStyle/>
              <a:p>
                <a:r>
                  <a:rPr lang="en-US">
                    <a:noFill/>
                  </a:rPr>
                  <a:t> </a:t>
                </a:r>
              </a:p>
            </p:txBody>
          </p:sp>
        </mc:Fallback>
      </mc:AlternateContent>
      <p:pic>
        <p:nvPicPr>
          <p:cNvPr id="1104" name="Picture 80" descr="http://www.euclideanspace.com/maths/algebra/vectors/vecGeometry/vectorGeo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933824"/>
            <a:ext cx="2981325" cy="27717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p:cNvSpPr txBox="1"/>
              <p:nvPr/>
            </p:nvSpPr>
            <p:spPr>
              <a:xfrm>
                <a:off x="6791325" y="4086224"/>
                <a:ext cx="23230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𝑽𝒆𝒄𝒕𝒐𝒓</m:t>
                      </m:r>
                      <m:r>
                        <a:rPr lang="en-NZ" b="0" i="1" smtClean="0">
                          <a:solidFill>
                            <a:srgbClr val="FF0000"/>
                          </a:solidFill>
                          <a:latin typeface="Cambria Math"/>
                        </a:rPr>
                        <m:t>=</m:t>
                      </m:r>
                      <m:d>
                        <m:dPr>
                          <m:begChr m:val="["/>
                          <m:endChr m:val="]"/>
                          <m:ctrlPr>
                            <a:rPr lang="en-NZ" b="0" i="1" smtClean="0">
                              <a:solidFill>
                                <a:srgbClr val="FF0000"/>
                              </a:solidFill>
                              <a:latin typeface="Cambria Math" panose="02040503050406030204" pitchFamily="18" charset="0"/>
                            </a:rPr>
                          </m:ctrlPr>
                        </m:dPr>
                        <m:e>
                          <m:m>
                            <m:mPr>
                              <m:mcs>
                                <m:mc>
                                  <m:mcPr>
                                    <m:count m:val="3"/>
                                    <m:mcJc m:val="center"/>
                                  </m:mcPr>
                                </m:mc>
                              </m:mcs>
                              <m:ctrlPr>
                                <a:rPr lang="en-NZ" b="0" i="1" smtClean="0">
                                  <a:solidFill>
                                    <a:srgbClr val="FF0000"/>
                                  </a:solidFill>
                                  <a:latin typeface="Cambria Math" panose="02040503050406030204" pitchFamily="18" charset="0"/>
                                </a:rPr>
                              </m:ctrlPr>
                            </m:mPr>
                            <m:mr>
                              <m:e>
                                <m:r>
                                  <m:rPr>
                                    <m:brk m:alnAt="7"/>
                                  </m:rPr>
                                  <a:rPr lang="en-NZ" b="0" i="1" smtClean="0">
                                    <a:solidFill>
                                      <a:srgbClr val="FF0000"/>
                                    </a:solidFill>
                                    <a:latin typeface="Cambria Math"/>
                                  </a:rPr>
                                  <m:t>5</m:t>
                                </m:r>
                              </m:e>
                              <m:e>
                                <m:r>
                                  <a:rPr lang="en-NZ" b="0" i="1" smtClean="0">
                                    <a:solidFill>
                                      <a:srgbClr val="FF0000"/>
                                    </a:solidFill>
                                    <a:latin typeface="Cambria Math"/>
                                  </a:rPr>
                                  <m:t>8</m:t>
                                </m:r>
                              </m:e>
                              <m:e>
                                <m:r>
                                  <a:rPr lang="en-NZ" b="0" i="1" smtClean="0">
                                    <a:solidFill>
                                      <a:srgbClr val="FF0000"/>
                                    </a:solidFill>
                                    <a:latin typeface="Cambria Math"/>
                                  </a:rPr>
                                  <m:t>3</m:t>
                                </m:r>
                              </m:e>
                            </m:mr>
                          </m:m>
                        </m:e>
                      </m:d>
                    </m:oMath>
                  </m:oMathPara>
                </a14:m>
                <a:endParaRPr lang="en-US"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791325" y="4086224"/>
                <a:ext cx="2323008" cy="369332"/>
              </a:xfrm>
              <a:prstGeom prst="rect">
                <a:avLst/>
              </a:prstGeom>
              <a:blipFill rotWithShape="1">
                <a:blip r:embed="rId4"/>
                <a:stretch>
                  <a:fillRect/>
                </a:stretch>
              </a:blipFill>
            </p:spPr>
            <p:txBody>
              <a:bodyPr/>
              <a:lstStyle/>
              <a:p>
                <a:r>
                  <a:rPr lang="en-US">
                    <a:noFill/>
                  </a:rPr>
                  <a:t> </a:t>
                </a:r>
              </a:p>
            </p:txBody>
          </p:sp>
        </mc:Fallback>
      </mc:AlternateContent>
      <p:pic>
        <p:nvPicPr>
          <p:cNvPr id="6" name="Picture 2" descr="http://math.sduhsd.net/MathematiClub/Projects/Images/VectorOperations2D.PNG"/>
          <p:cNvPicPr>
            <a:picLocks noChangeAspect="1" noChangeArrowheads="1"/>
          </p:cNvPicPr>
          <p:nvPr/>
        </p:nvPicPr>
        <p:blipFill rotWithShape="1">
          <a:blip r:embed="rId5">
            <a:extLst>
              <a:ext uri="{28A0092B-C50C-407E-A947-70E740481C1C}">
                <a14:useLocalDpi xmlns:a14="http://schemas.microsoft.com/office/drawing/2010/main" val="0"/>
              </a:ext>
            </a:extLst>
          </a:blip>
          <a:srcRect l="11366" t="11206" r="10467" b="17535"/>
          <a:stretch/>
        </p:blipFill>
        <p:spPr bwMode="auto">
          <a:xfrm>
            <a:off x="6125851" y="273258"/>
            <a:ext cx="3012956" cy="29429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7825627" y="2197822"/>
                <a:ext cx="11676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𝒗</m:t>
                      </m:r>
                      <m:r>
                        <a:rPr lang="en-NZ" b="0" i="1" smtClean="0">
                          <a:solidFill>
                            <a:srgbClr val="FF0000"/>
                          </a:solidFill>
                          <a:latin typeface="Cambria Math"/>
                        </a:rPr>
                        <m:t>=(2,2)</m:t>
                      </m:r>
                    </m:oMath>
                  </m:oMathPara>
                </a14:m>
                <a:endParaRPr lang="en-US"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825627" y="2197822"/>
                <a:ext cx="1167627" cy="369332"/>
              </a:xfrm>
              <a:prstGeom prst="rect">
                <a:avLst/>
              </a:prstGeom>
              <a:blipFill rotWithShape="1">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834564" y="2731222"/>
                <a:ext cx="13856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solidFill>
                            <a:srgbClr val="7030A0"/>
                          </a:solidFill>
                          <a:latin typeface="Cambria Math"/>
                        </a:rPr>
                        <m:t>𝒘</m:t>
                      </m:r>
                      <m:r>
                        <a:rPr lang="en-NZ" b="0" i="1" smtClean="0">
                          <a:solidFill>
                            <a:srgbClr val="7030A0"/>
                          </a:solidFill>
                          <a:latin typeface="Cambria Math"/>
                        </a:rPr>
                        <m:t>=(−2,3)</m:t>
                      </m:r>
                    </m:oMath>
                  </m:oMathPara>
                </a14:m>
                <a:endParaRPr lang="en-US" dirty="0">
                  <a:solidFill>
                    <a:srgbClr val="7030A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834564" y="2731222"/>
                <a:ext cx="1385636" cy="369332"/>
              </a:xfrm>
              <a:prstGeom prst="rect">
                <a:avLst/>
              </a:prstGeom>
              <a:blipFill rotWithShape="1">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825627" y="2426422"/>
                <a:ext cx="13131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0" smtClean="0">
                          <a:solidFill>
                            <a:srgbClr val="0522FB"/>
                          </a:solidFill>
                          <a:latin typeface="Cambria Math"/>
                        </a:rPr>
                        <m:t>𝐳</m:t>
                      </m:r>
                      <m:r>
                        <a:rPr lang="en-NZ" b="0" i="1" smtClean="0">
                          <a:solidFill>
                            <a:srgbClr val="0522FB"/>
                          </a:solidFill>
                          <a:latin typeface="Cambria Math"/>
                        </a:rPr>
                        <m:t>=(−4,1)</m:t>
                      </m:r>
                    </m:oMath>
                  </m:oMathPara>
                </a14:m>
                <a:endParaRPr lang="en-US" dirty="0">
                  <a:solidFill>
                    <a:srgbClr val="0522FB"/>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825627" y="2426422"/>
                <a:ext cx="1313180" cy="369332"/>
              </a:xfrm>
              <a:prstGeom prst="rect">
                <a:avLst/>
              </a:prstGeom>
              <a:blipFill rotWithShape="1">
                <a:blip r:embed="rId8"/>
                <a:stretch>
                  <a:fillRect b="-11475"/>
                </a:stretch>
              </a:blipFill>
            </p:spPr>
            <p:txBody>
              <a:bodyPr/>
              <a:lstStyle/>
              <a:p>
                <a:r>
                  <a:rPr lang="en-US">
                    <a:noFill/>
                  </a:rPr>
                  <a:t> </a:t>
                </a:r>
              </a:p>
            </p:txBody>
          </p:sp>
        </mc:Fallback>
      </mc:AlternateContent>
    </p:spTree>
    <p:extLst>
      <p:ext uri="{BB962C8B-B14F-4D97-AF65-F5344CB8AC3E}">
        <p14:creationId xmlns:p14="http://schemas.microsoft.com/office/powerpoint/2010/main" val="3213577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4"/>
          <p:cNvSpPr>
            <a:spLocks noChangeArrowheads="1"/>
          </p:cNvSpPr>
          <p:nvPr/>
        </p:nvSpPr>
        <p:spPr bwMode="auto">
          <a:xfrm>
            <a:off x="331288" y="168859"/>
            <a:ext cx="3924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dirty="0">
                <a:solidFill>
                  <a:schemeClr val="tx1"/>
                </a:solidFill>
              </a:rPr>
              <a:t>Vector Addition</a:t>
            </a:r>
          </a:p>
        </p:txBody>
      </p:sp>
      <p:graphicFrame>
        <p:nvGraphicFramePr>
          <p:cNvPr id="76805" name="Object 5"/>
          <p:cNvGraphicFramePr>
            <a:graphicFrameLocks noChangeAspect="1"/>
          </p:cNvGraphicFramePr>
          <p:nvPr>
            <p:extLst>
              <p:ext uri="{D42A27DB-BD31-4B8C-83A1-F6EECF244321}">
                <p14:modId xmlns:p14="http://schemas.microsoft.com/office/powerpoint/2010/main" val="1011785120"/>
              </p:ext>
            </p:extLst>
          </p:nvPr>
        </p:nvGraphicFramePr>
        <p:xfrm>
          <a:off x="257411" y="2305484"/>
          <a:ext cx="3733800" cy="305440"/>
        </p:xfrm>
        <a:graphic>
          <a:graphicData uri="http://schemas.openxmlformats.org/presentationml/2006/ole">
            <mc:AlternateContent xmlns:mc="http://schemas.openxmlformats.org/markup-compatibility/2006">
              <mc:Choice xmlns:v="urn:schemas-microsoft-com:vml" Requires="v">
                <p:oleObj spid="_x0000_s2312" name="Equation" r:id="rId5" imgW="2641320" imgH="215640" progId="Equation.3">
                  <p:embed/>
                </p:oleObj>
              </mc:Choice>
              <mc:Fallback>
                <p:oleObj name="Equation" r:id="rId5" imgW="2641320" imgH="215640" progId="Equation.3">
                  <p:embed/>
                  <p:pic>
                    <p:nvPicPr>
                      <p:cNvPr id="0" name=""/>
                      <p:cNvPicPr>
                        <a:picLocks noChangeAspect="1" noChangeArrowheads="1"/>
                      </p:cNvPicPr>
                      <p:nvPr/>
                    </p:nvPicPr>
                    <p:blipFill>
                      <a:blip r:embed="rId6"/>
                      <a:srcRect/>
                      <a:stretch>
                        <a:fillRect/>
                      </a:stretch>
                    </p:blipFill>
                    <p:spPr bwMode="auto">
                      <a:xfrm>
                        <a:off x="257411" y="2305484"/>
                        <a:ext cx="3733800" cy="30544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490441" y="1680065"/>
                <a:ext cx="1347998"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𝒗</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𝑥</m:t>
                          </m:r>
                          <m:r>
                            <a:rPr lang="en-NZ" b="0" i="1" baseline="-25000" smtClean="0">
                              <a:latin typeface="Cambria Math"/>
                            </a:rPr>
                            <m:t>1</m:t>
                          </m:r>
                          <m:r>
                            <a:rPr lang="en-NZ" b="0" i="1" smtClean="0">
                              <a:latin typeface="Cambria Math"/>
                            </a:rPr>
                            <m:t>,</m:t>
                          </m:r>
                          <m:r>
                            <a:rPr lang="en-NZ" b="0" i="1" smtClean="0">
                              <a:latin typeface="Cambria Math"/>
                            </a:rPr>
                            <m:t>𝑥</m:t>
                          </m:r>
                          <m:r>
                            <a:rPr lang="en-NZ" b="0" i="1" baseline="-25000" smtClean="0">
                              <a:latin typeface="Cambria Math"/>
                            </a:rPr>
                            <m:t>2</m:t>
                          </m:r>
                        </m:e>
                      </m:d>
                    </m:oMath>
                  </m:oMathPara>
                </a14:m>
                <a:endParaRPr lang="en-NZ" b="0" baseline="-25000" dirty="0"/>
              </a:p>
            </p:txBody>
          </p:sp>
        </mc:Choice>
        <mc:Fallback xmlns="">
          <p:sp>
            <p:nvSpPr>
              <p:cNvPr id="2" name="TextBox 1"/>
              <p:cNvSpPr txBox="1">
                <a:spLocks noRot="1" noChangeAspect="1" noMove="1" noResize="1" noEditPoints="1" noAdjustHandles="1" noChangeArrowheads="1" noChangeShapeType="1" noTextEdit="1"/>
              </p:cNvSpPr>
              <p:nvPr/>
            </p:nvSpPr>
            <p:spPr>
              <a:xfrm>
                <a:off x="490441" y="1680065"/>
                <a:ext cx="1347998" cy="362984"/>
              </a:xfrm>
              <a:prstGeom prst="rect">
                <a:avLst/>
              </a:prstGeom>
              <a:blipFill>
                <a:blip r:embed="rId7"/>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67769" y="1680065"/>
                <a:ext cx="1405706"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𝒘</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𝑦</m:t>
                          </m:r>
                          <m:r>
                            <a:rPr lang="en-NZ" b="0" i="1" baseline="-25000" smtClean="0">
                              <a:latin typeface="Cambria Math"/>
                            </a:rPr>
                            <m:t>1</m:t>
                          </m:r>
                          <m:r>
                            <a:rPr lang="en-NZ" b="0" i="1" smtClean="0">
                              <a:latin typeface="Cambria Math"/>
                            </a:rPr>
                            <m:t>,</m:t>
                          </m:r>
                          <m:r>
                            <a:rPr lang="en-NZ" b="0" i="1" smtClean="0">
                              <a:latin typeface="Cambria Math"/>
                            </a:rPr>
                            <m:t>𝑦</m:t>
                          </m:r>
                          <m:r>
                            <a:rPr lang="en-NZ" b="0" i="1" baseline="-25000" smtClean="0">
                              <a:latin typeface="Cambria Math"/>
                            </a:rPr>
                            <m:t>2</m:t>
                          </m:r>
                        </m:e>
                      </m:d>
                    </m:oMath>
                  </m:oMathPara>
                </a14:m>
                <a:endParaRPr lang="en-NZ" b="0"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267769" y="1680065"/>
                <a:ext cx="1405706" cy="362984"/>
              </a:xfrm>
              <a:prstGeom prst="rect">
                <a:avLst/>
              </a:prstGeom>
              <a:blipFill>
                <a:blip r:embed="rId8"/>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624207" y="5673275"/>
                <a:ext cx="327448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r>
                        <a:rPr lang="en-NZ" b="0" i="1" smtClean="0">
                          <a:solidFill>
                            <a:srgbClr val="FFC000"/>
                          </a:solidFill>
                          <a:latin typeface="Cambria Math"/>
                        </a:rPr>
                        <m:t>=</m:t>
                      </m:r>
                      <m:d>
                        <m:dPr>
                          <m:ctrlPr>
                            <a:rPr lang="en-NZ" b="0" i="1" smtClean="0">
                              <a:solidFill>
                                <a:srgbClr val="FFC000"/>
                              </a:solidFill>
                              <a:latin typeface="Cambria Math" panose="02040503050406030204" pitchFamily="18" charset="0"/>
                            </a:rPr>
                          </m:ctrlPr>
                        </m:dPr>
                        <m:e>
                          <m:r>
                            <a:rPr lang="en-NZ" b="0" i="1" smtClean="0">
                              <a:solidFill>
                                <a:srgbClr val="FFC000"/>
                              </a:solidFill>
                              <a:latin typeface="Cambria Math"/>
                            </a:rPr>
                            <m:t>1,2</m:t>
                          </m:r>
                        </m:e>
                      </m:d>
                      <m:r>
                        <a:rPr lang="en-NZ" b="0" i="1" smtClean="0">
                          <a:latin typeface="Cambria Math"/>
                        </a:rPr>
                        <m:t>     </m:t>
                      </m:r>
                      <m:r>
                        <a:rPr lang="en-NZ" b="1" i="1" smtClean="0">
                          <a:solidFill>
                            <a:srgbClr val="00B050"/>
                          </a:solidFill>
                          <a:latin typeface="Cambria Math"/>
                        </a:rPr>
                        <m:t>𝒘</m:t>
                      </m:r>
                      <m:r>
                        <a:rPr lang="en-NZ" b="0" i="1" smtClean="0">
                          <a:solidFill>
                            <a:srgbClr val="00B050"/>
                          </a:solidFill>
                          <a:latin typeface="Cambria Math"/>
                        </a:rPr>
                        <m:t>=</m:t>
                      </m:r>
                      <m:d>
                        <m:dPr>
                          <m:ctrlPr>
                            <a:rPr lang="en-NZ" b="0" i="1" smtClean="0">
                              <a:solidFill>
                                <a:srgbClr val="00B050"/>
                              </a:solidFill>
                              <a:latin typeface="Cambria Math" panose="02040503050406030204" pitchFamily="18" charset="0"/>
                            </a:rPr>
                          </m:ctrlPr>
                        </m:dPr>
                        <m:e>
                          <m:r>
                            <a:rPr lang="en-NZ" b="0" i="1" smtClean="0">
                              <a:solidFill>
                                <a:srgbClr val="00B050"/>
                              </a:solidFill>
                              <a:latin typeface="Cambria Math"/>
                            </a:rPr>
                            <m:t>3,1</m:t>
                          </m:r>
                        </m:e>
                      </m:d>
                    </m:oMath>
                  </m:oMathPara>
                </a14:m>
                <a:endParaRPr lang="en-NZ" b="0" dirty="0"/>
              </a:p>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𝒗</m:t>
                      </m:r>
                      <m:r>
                        <a:rPr lang="en-NZ" b="0" i="1" smtClean="0">
                          <a:solidFill>
                            <a:srgbClr val="FF0000"/>
                          </a:solidFill>
                          <a:latin typeface="Cambria Math"/>
                        </a:rPr>
                        <m:t>+</m:t>
                      </m:r>
                      <m:r>
                        <a:rPr lang="en-NZ" b="1" i="1" smtClean="0">
                          <a:solidFill>
                            <a:srgbClr val="FF0000"/>
                          </a:solidFill>
                          <a:latin typeface="Cambria Math"/>
                        </a:rPr>
                        <m:t>𝒘</m:t>
                      </m:r>
                      <m:r>
                        <a:rPr lang="en-NZ" b="0" i="1" smtClean="0">
                          <a:solidFill>
                            <a:srgbClr val="FF0000"/>
                          </a:solidFill>
                          <a:latin typeface="Cambria Math"/>
                        </a:rPr>
                        <m:t>=</m:t>
                      </m:r>
                      <m:d>
                        <m:dPr>
                          <m:ctrlPr>
                            <a:rPr lang="en-NZ" b="0" i="1" smtClean="0">
                              <a:solidFill>
                                <a:srgbClr val="FF0000"/>
                              </a:solidFill>
                              <a:latin typeface="Cambria Math" panose="02040503050406030204" pitchFamily="18" charset="0"/>
                            </a:rPr>
                          </m:ctrlPr>
                        </m:dPr>
                        <m:e>
                          <m:r>
                            <a:rPr lang="en-NZ" b="0" i="1" smtClean="0">
                              <a:solidFill>
                                <a:srgbClr val="FFC000"/>
                              </a:solidFill>
                              <a:latin typeface="Cambria Math"/>
                            </a:rPr>
                            <m:t>1</m:t>
                          </m:r>
                          <m:r>
                            <a:rPr lang="en-NZ" b="0" i="1" smtClean="0">
                              <a:solidFill>
                                <a:srgbClr val="FF0000"/>
                              </a:solidFill>
                              <a:latin typeface="Cambria Math"/>
                            </a:rPr>
                            <m:t>+</m:t>
                          </m:r>
                          <m:r>
                            <a:rPr lang="en-NZ" b="0" i="1" smtClean="0">
                              <a:solidFill>
                                <a:srgbClr val="00B050"/>
                              </a:solidFill>
                              <a:latin typeface="Cambria Math"/>
                            </a:rPr>
                            <m:t>3</m:t>
                          </m:r>
                          <m:r>
                            <a:rPr lang="en-NZ" b="0" i="1" smtClean="0">
                              <a:solidFill>
                                <a:srgbClr val="FF0000"/>
                              </a:solidFill>
                              <a:latin typeface="Cambria Math"/>
                            </a:rPr>
                            <m:t>, </m:t>
                          </m:r>
                          <m:r>
                            <a:rPr lang="en-NZ" b="0" i="1" smtClean="0">
                              <a:solidFill>
                                <a:srgbClr val="FFC000"/>
                              </a:solidFill>
                              <a:latin typeface="Cambria Math"/>
                            </a:rPr>
                            <m:t>2</m:t>
                          </m:r>
                          <m:r>
                            <a:rPr lang="en-NZ" b="0" i="1" smtClean="0">
                              <a:solidFill>
                                <a:srgbClr val="FF0000"/>
                              </a:solidFill>
                              <a:latin typeface="Cambria Math"/>
                            </a:rPr>
                            <m:t>+</m:t>
                          </m:r>
                          <m:r>
                            <a:rPr lang="en-NZ" b="0" i="1" smtClean="0">
                              <a:solidFill>
                                <a:srgbClr val="00B050"/>
                              </a:solidFill>
                              <a:latin typeface="Cambria Math"/>
                            </a:rPr>
                            <m:t>1</m:t>
                          </m:r>
                        </m:e>
                      </m:d>
                      <m:r>
                        <a:rPr lang="en-NZ" b="0" i="1" smtClean="0">
                          <a:solidFill>
                            <a:srgbClr val="FF0000"/>
                          </a:solidFill>
                          <a:latin typeface="Cambria Math"/>
                        </a:rPr>
                        <m:t>=(4,3</m:t>
                      </m:r>
                      <m:r>
                        <a:rPr lang="en-NZ" b="0" i="1" smtClean="0">
                          <a:latin typeface="Cambria Math"/>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624207" y="5673275"/>
                <a:ext cx="3274486" cy="646331"/>
              </a:xfrm>
              <a:prstGeom prst="rect">
                <a:avLst/>
              </a:prstGeom>
              <a:blipFill>
                <a:blip r:embed="rId9"/>
                <a:stretch>
                  <a:fillRect b="-6604"/>
                </a:stretch>
              </a:blipFill>
            </p:spPr>
            <p:txBody>
              <a:bodyPr/>
              <a:lstStyle/>
              <a:p>
                <a:r>
                  <a:rPr lang="en-US">
                    <a:noFill/>
                  </a:rPr>
                  <a:t> </a:t>
                </a:r>
              </a:p>
            </p:txBody>
          </p:sp>
        </mc:Fallback>
      </mc:AlternateContent>
      <p:pic>
        <p:nvPicPr>
          <p:cNvPr id="2207" name="Picture 159" descr="Image result for coordinate system"/>
          <p:cNvPicPr>
            <a:picLocks noChangeAspect="1" noChangeArrowheads="1"/>
          </p:cNvPicPr>
          <p:nvPr/>
        </p:nvPicPr>
        <p:blipFill rotWithShape="1">
          <a:blip r:embed="rId10">
            <a:extLst>
              <a:ext uri="{28A0092B-C50C-407E-A947-70E740481C1C}">
                <a14:useLocalDpi xmlns:a14="http://schemas.microsoft.com/office/drawing/2010/main" val="0"/>
              </a:ext>
            </a:extLst>
          </a:blip>
          <a:srcRect l="4943" r="4378"/>
          <a:stretch/>
        </p:blipFill>
        <p:spPr bwMode="auto">
          <a:xfrm>
            <a:off x="71507" y="4137541"/>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1292809" y="4980503"/>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292809" y="5209104"/>
            <a:ext cx="688391" cy="228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159" descr="Image result for coordinate system"/>
          <p:cNvPicPr>
            <a:picLocks noChangeAspect="1" noChangeArrowheads="1"/>
          </p:cNvPicPr>
          <p:nvPr/>
        </p:nvPicPr>
        <p:blipFill rotWithShape="1">
          <a:blip r:embed="rId10">
            <a:extLst>
              <a:ext uri="{28A0092B-C50C-407E-A947-70E740481C1C}">
                <a14:useLocalDpi xmlns:a14="http://schemas.microsoft.com/office/drawing/2010/main" val="0"/>
              </a:ext>
            </a:extLst>
          </a:blip>
          <a:srcRect l="4943" r="4378"/>
          <a:stretch/>
        </p:blipFill>
        <p:spPr bwMode="auto">
          <a:xfrm>
            <a:off x="6372225" y="4086225"/>
            <a:ext cx="2543175" cy="25431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Rectangle 10"/>
              <p:cNvSpPr/>
              <p:nvPr/>
            </p:nvSpPr>
            <p:spPr>
              <a:xfrm>
                <a:off x="1321384" y="4611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21384" y="4611171"/>
                <a:ext cx="375423"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905000" y="4902756"/>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00B050"/>
                          </a:solidFill>
                          <a:latin typeface="Cambria Math"/>
                        </a:rPr>
                        <m:t>𝒘</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905000" y="4902756"/>
                <a:ext cx="418704" cy="369332"/>
              </a:xfrm>
              <a:prstGeom prst="rect">
                <a:avLst/>
              </a:prstGeom>
              <a:blipFill rotWithShape="1">
                <a:blip r:embed="rId12"/>
                <a:stretch>
                  <a:fillRect/>
                </a:stretch>
              </a:blipFill>
            </p:spPr>
            <p:txBody>
              <a:bodyPr/>
              <a:lstStyle/>
              <a:p>
                <a:r>
                  <a:rPr lang="en-US">
                    <a:noFill/>
                  </a:rPr>
                  <a:t> </a:t>
                </a:r>
              </a:p>
            </p:txBody>
          </p:sp>
        </mc:Fallback>
      </mc:AlternateContent>
      <p:cxnSp>
        <p:nvCxnSpPr>
          <p:cNvPr id="28" name="Straight Arrow Connector 27"/>
          <p:cNvCxnSpPr/>
          <p:nvPr/>
        </p:nvCxnSpPr>
        <p:spPr>
          <a:xfrm flipV="1">
            <a:off x="7620000" y="4953000"/>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848600" y="4756666"/>
            <a:ext cx="609600" cy="19633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620000" y="4756666"/>
            <a:ext cx="838200" cy="6524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p:cNvSpPr/>
              <p:nvPr/>
            </p:nvSpPr>
            <p:spPr>
              <a:xfrm rot="19361134">
                <a:off x="7773252" y="4971128"/>
                <a:ext cx="8322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0000"/>
                          </a:solidFill>
                          <a:latin typeface="Cambria Math"/>
                        </a:rPr>
                        <m:t>𝒗</m:t>
                      </m:r>
                      <m:r>
                        <a:rPr lang="en-NZ" i="1">
                          <a:solidFill>
                            <a:srgbClr val="FF0000"/>
                          </a:solidFill>
                          <a:latin typeface="Cambria Math"/>
                        </a:rPr>
                        <m:t>+</m:t>
                      </m:r>
                      <m:r>
                        <a:rPr lang="en-NZ" b="1" i="1">
                          <a:solidFill>
                            <a:srgbClr val="FF0000"/>
                          </a:solidFill>
                          <a:latin typeface="Cambria Math"/>
                        </a:rPr>
                        <m:t>𝒘</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rot="19361134">
                <a:off x="7773252" y="4971128"/>
                <a:ext cx="83227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7501848" y="4738037"/>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7501848" y="4738037"/>
                <a:ext cx="375423"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7848600" y="4556219"/>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00B050"/>
                          </a:solidFill>
                          <a:latin typeface="Cambria Math"/>
                        </a:rPr>
                        <m:t>𝒘</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7848600" y="4556219"/>
                <a:ext cx="418704" cy="369332"/>
              </a:xfrm>
              <a:prstGeom prst="rect">
                <a:avLst/>
              </a:prstGeom>
              <a:blipFill>
                <a:blip r:embed="rId15"/>
                <a:stretch>
                  <a:fillRect/>
                </a:stretch>
              </a:blipFill>
            </p:spPr>
            <p:txBody>
              <a:bodyPr/>
              <a:lstStyle/>
              <a:p>
                <a:r>
                  <a:rPr lang="en-US">
                    <a:noFill/>
                  </a:rPr>
                  <a:t> </a:t>
                </a:r>
              </a:p>
            </p:txBody>
          </p:sp>
        </mc:Fallback>
      </mc:AlternateContent>
      <p:pic>
        <p:nvPicPr>
          <p:cNvPr id="9" name="vector addition">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6"/>
          <a:stretch>
            <a:fillRect/>
          </a:stretch>
        </p:blipFill>
        <p:spPr>
          <a:xfrm>
            <a:off x="4420541" y="303041"/>
            <a:ext cx="4561755" cy="2563984"/>
          </a:xfrm>
          <a:prstGeom prst="rect">
            <a:avLst/>
          </a:prstGeom>
        </p:spPr>
      </p:pic>
    </p:spTree>
    <p:extLst>
      <p:ext uri="{BB962C8B-B14F-4D97-AF65-F5344CB8AC3E}">
        <p14:creationId xmlns:p14="http://schemas.microsoft.com/office/powerpoint/2010/main" val="38975274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59" descr="Image result for coordinate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4943" r="4378"/>
          <a:stretch/>
        </p:blipFill>
        <p:spPr bwMode="auto">
          <a:xfrm>
            <a:off x="6443208" y="4137541"/>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flipV="1">
            <a:off x="7664510" y="4980503"/>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664510" y="5209104"/>
            <a:ext cx="688391" cy="228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7693085" y="4611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7693085" y="4611171"/>
                <a:ext cx="37542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8230454" y="5138738"/>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00B050"/>
                          </a:solidFill>
                          <a:latin typeface="Cambria Math"/>
                        </a:rPr>
                        <m:t>𝒘</m:t>
                      </m:r>
                    </m:oMath>
                  </m:oMathPara>
                </a14:m>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8230454" y="5138738"/>
                <a:ext cx="418704" cy="369332"/>
              </a:xfrm>
              <a:prstGeom prst="rect">
                <a:avLst/>
              </a:prstGeom>
              <a:blipFill>
                <a:blip r:embed="rId4"/>
                <a:stretch>
                  <a:fillRect/>
                </a:stretch>
              </a:blipFill>
            </p:spPr>
            <p:txBody>
              <a:bodyPr/>
              <a:lstStyle/>
              <a:p>
                <a:r>
                  <a:rPr lang="en-US">
                    <a:noFill/>
                  </a:rPr>
                  <a:t> </a:t>
                </a:r>
              </a:p>
            </p:txBody>
          </p:sp>
        </mc:Fallback>
      </mc:AlternateContent>
      <p:sp>
        <p:nvSpPr>
          <p:cNvPr id="76804" name="Rectangle 4"/>
          <p:cNvSpPr>
            <a:spLocks noChangeArrowheads="1"/>
          </p:cNvSpPr>
          <p:nvPr/>
        </p:nvSpPr>
        <p:spPr bwMode="auto">
          <a:xfrm>
            <a:off x="331288" y="168859"/>
            <a:ext cx="3924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sz="3200" dirty="0">
                <a:solidFill>
                  <a:schemeClr val="tx1"/>
                </a:solidFill>
              </a:rPr>
              <a:t>Vector </a:t>
            </a:r>
            <a:r>
              <a:rPr lang="en-US" altLang="en-US" sz="3200" dirty="0" err="1">
                <a:solidFill>
                  <a:schemeClr val="tx1"/>
                </a:solidFill>
              </a:rPr>
              <a:t>Substraction</a:t>
            </a:r>
            <a:endParaRPr lang="en-US" altLang="en-US" sz="3200" dirty="0">
              <a:solidFill>
                <a:schemeClr val="tx1"/>
              </a:solidFill>
            </a:endParaRPr>
          </a:p>
        </p:txBody>
      </p:sp>
      <mc:AlternateContent xmlns:mc="http://schemas.openxmlformats.org/markup-compatibility/2006" xmlns:a14="http://schemas.microsoft.com/office/drawing/2010/main">
        <mc:Choice Requires="a14">
          <p:sp>
            <p:nvSpPr>
              <p:cNvPr id="2" name="TextBox 1"/>
              <p:cNvSpPr txBox="1"/>
              <p:nvPr/>
            </p:nvSpPr>
            <p:spPr>
              <a:xfrm>
                <a:off x="490441" y="1680065"/>
                <a:ext cx="1347998"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𝒗</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𝑥</m:t>
                          </m:r>
                          <m:r>
                            <a:rPr lang="en-NZ" b="0" i="1" baseline="-25000" smtClean="0">
                              <a:latin typeface="Cambria Math"/>
                            </a:rPr>
                            <m:t>1</m:t>
                          </m:r>
                          <m:r>
                            <a:rPr lang="en-NZ" b="0" i="1" smtClean="0">
                              <a:latin typeface="Cambria Math"/>
                            </a:rPr>
                            <m:t>,</m:t>
                          </m:r>
                          <m:r>
                            <a:rPr lang="en-NZ" b="0" i="1" smtClean="0">
                              <a:latin typeface="Cambria Math"/>
                            </a:rPr>
                            <m:t>𝑥</m:t>
                          </m:r>
                          <m:r>
                            <a:rPr lang="en-NZ" b="0" i="1" baseline="-25000" smtClean="0">
                              <a:latin typeface="Cambria Math"/>
                            </a:rPr>
                            <m:t>2</m:t>
                          </m:r>
                        </m:e>
                      </m:d>
                    </m:oMath>
                  </m:oMathPara>
                </a14:m>
                <a:endParaRPr lang="en-NZ" b="0" baseline="-25000" dirty="0"/>
              </a:p>
            </p:txBody>
          </p:sp>
        </mc:Choice>
        <mc:Fallback xmlns="">
          <p:sp>
            <p:nvSpPr>
              <p:cNvPr id="2" name="TextBox 1"/>
              <p:cNvSpPr txBox="1">
                <a:spLocks noRot="1" noChangeAspect="1" noMove="1" noResize="1" noEditPoints="1" noAdjustHandles="1" noChangeArrowheads="1" noChangeShapeType="1" noTextEdit="1"/>
              </p:cNvSpPr>
              <p:nvPr/>
            </p:nvSpPr>
            <p:spPr>
              <a:xfrm>
                <a:off x="490441" y="1680065"/>
                <a:ext cx="1347998" cy="362984"/>
              </a:xfrm>
              <a:prstGeom prst="rect">
                <a:avLst/>
              </a:prstGeom>
              <a:blipFill>
                <a:blip r:embed="rId7"/>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67769" y="1680065"/>
                <a:ext cx="1405706"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𝒘</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𝑦</m:t>
                          </m:r>
                          <m:r>
                            <a:rPr lang="en-NZ" b="0" i="1" baseline="-25000" smtClean="0">
                              <a:latin typeface="Cambria Math"/>
                            </a:rPr>
                            <m:t>1</m:t>
                          </m:r>
                          <m:r>
                            <a:rPr lang="en-NZ" b="0" i="1" smtClean="0">
                              <a:latin typeface="Cambria Math"/>
                            </a:rPr>
                            <m:t>,</m:t>
                          </m:r>
                          <m:r>
                            <a:rPr lang="en-NZ" b="0" i="1" smtClean="0">
                              <a:latin typeface="Cambria Math"/>
                            </a:rPr>
                            <m:t>𝑦</m:t>
                          </m:r>
                          <m:r>
                            <a:rPr lang="en-NZ" b="0" i="1" baseline="-25000" smtClean="0">
                              <a:latin typeface="Cambria Math"/>
                            </a:rPr>
                            <m:t>2</m:t>
                          </m:r>
                        </m:e>
                      </m:d>
                    </m:oMath>
                  </m:oMathPara>
                </a14:m>
                <a:endParaRPr lang="en-NZ" b="0"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267769" y="1680065"/>
                <a:ext cx="1405706" cy="362984"/>
              </a:xfrm>
              <a:prstGeom prst="rect">
                <a:avLst/>
              </a:prstGeom>
              <a:blipFill>
                <a:blip r:embed="rId8"/>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624207" y="5673275"/>
                <a:ext cx="344761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solidFill>
                            <a:srgbClr val="FFC000"/>
                          </a:solidFill>
                          <a:latin typeface="Cambria Math"/>
                        </a:rPr>
                        <m:t>𝒗</m:t>
                      </m:r>
                      <m:r>
                        <a:rPr lang="en-NZ" b="0" i="1" smtClean="0">
                          <a:solidFill>
                            <a:srgbClr val="FFC000"/>
                          </a:solidFill>
                          <a:latin typeface="Cambria Math"/>
                        </a:rPr>
                        <m:t>=</m:t>
                      </m:r>
                      <m:d>
                        <m:dPr>
                          <m:ctrlPr>
                            <a:rPr lang="en-NZ" b="0" i="1" smtClean="0">
                              <a:solidFill>
                                <a:srgbClr val="FFC000"/>
                              </a:solidFill>
                              <a:latin typeface="Cambria Math" panose="02040503050406030204" pitchFamily="18" charset="0"/>
                            </a:rPr>
                          </m:ctrlPr>
                        </m:dPr>
                        <m:e>
                          <m:r>
                            <a:rPr lang="en-NZ" b="0" i="1" smtClean="0">
                              <a:solidFill>
                                <a:srgbClr val="FFC000"/>
                              </a:solidFill>
                              <a:latin typeface="Cambria Math"/>
                            </a:rPr>
                            <m:t>1,2</m:t>
                          </m:r>
                        </m:e>
                      </m:d>
                      <m:r>
                        <a:rPr lang="en-NZ" b="0" i="1" smtClean="0">
                          <a:latin typeface="Cambria Math"/>
                        </a:rPr>
                        <m:t>     </m:t>
                      </m:r>
                      <m:r>
                        <a:rPr lang="en-NZ" b="1" i="1" smtClean="0">
                          <a:solidFill>
                            <a:srgbClr val="00B050"/>
                          </a:solidFill>
                          <a:latin typeface="Cambria Math"/>
                        </a:rPr>
                        <m:t>𝒘</m:t>
                      </m:r>
                      <m:r>
                        <a:rPr lang="en-NZ" b="0" i="1" smtClean="0">
                          <a:solidFill>
                            <a:srgbClr val="00B050"/>
                          </a:solidFill>
                          <a:latin typeface="Cambria Math"/>
                        </a:rPr>
                        <m:t>=</m:t>
                      </m:r>
                      <m:d>
                        <m:dPr>
                          <m:ctrlPr>
                            <a:rPr lang="en-NZ" b="0" i="1" smtClean="0">
                              <a:solidFill>
                                <a:srgbClr val="00B050"/>
                              </a:solidFill>
                              <a:latin typeface="Cambria Math" panose="02040503050406030204" pitchFamily="18" charset="0"/>
                            </a:rPr>
                          </m:ctrlPr>
                        </m:dPr>
                        <m:e>
                          <m:r>
                            <a:rPr lang="en-NZ" b="0" i="1" smtClean="0">
                              <a:solidFill>
                                <a:srgbClr val="00B050"/>
                              </a:solidFill>
                              <a:latin typeface="Cambria Math"/>
                            </a:rPr>
                            <m:t>3,1</m:t>
                          </m:r>
                        </m:e>
                      </m:d>
                    </m:oMath>
                  </m:oMathPara>
                </a14:m>
                <a:endParaRPr lang="en-NZ" b="0" dirty="0"/>
              </a:p>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𝒗</m:t>
                      </m:r>
                      <m:r>
                        <a:rPr lang="en-US" b="0" i="1" smtClean="0">
                          <a:solidFill>
                            <a:srgbClr val="FF0000"/>
                          </a:solidFill>
                          <a:latin typeface="Cambria Math" panose="02040503050406030204" pitchFamily="18" charset="0"/>
                        </a:rPr>
                        <m:t>−</m:t>
                      </m:r>
                      <m:r>
                        <a:rPr lang="en-NZ" b="1" i="1" smtClean="0">
                          <a:solidFill>
                            <a:srgbClr val="FF0000"/>
                          </a:solidFill>
                          <a:latin typeface="Cambria Math"/>
                        </a:rPr>
                        <m:t>𝒘</m:t>
                      </m:r>
                      <m:r>
                        <a:rPr lang="en-NZ" b="0" i="1" smtClean="0">
                          <a:solidFill>
                            <a:srgbClr val="FF0000"/>
                          </a:solidFill>
                          <a:latin typeface="Cambria Math"/>
                        </a:rPr>
                        <m:t>=</m:t>
                      </m:r>
                      <m:d>
                        <m:dPr>
                          <m:ctrlPr>
                            <a:rPr lang="en-NZ" b="0" i="1" smtClean="0">
                              <a:solidFill>
                                <a:srgbClr val="FF0000"/>
                              </a:solidFill>
                              <a:latin typeface="Cambria Math" panose="02040503050406030204" pitchFamily="18" charset="0"/>
                            </a:rPr>
                          </m:ctrlPr>
                        </m:dPr>
                        <m:e>
                          <m:r>
                            <a:rPr lang="en-NZ" b="0" i="1" smtClean="0">
                              <a:solidFill>
                                <a:srgbClr val="FFC000"/>
                              </a:solidFill>
                              <a:latin typeface="Cambria Math"/>
                            </a:rPr>
                            <m:t>1</m:t>
                          </m:r>
                          <m:r>
                            <a:rPr lang="en-US" b="0" i="1" smtClean="0">
                              <a:solidFill>
                                <a:srgbClr val="FF0000"/>
                              </a:solidFill>
                              <a:latin typeface="Cambria Math" panose="02040503050406030204" pitchFamily="18" charset="0"/>
                            </a:rPr>
                            <m:t>−</m:t>
                          </m:r>
                          <m:r>
                            <a:rPr lang="en-NZ" b="0" i="1" smtClean="0">
                              <a:solidFill>
                                <a:srgbClr val="00B050"/>
                              </a:solidFill>
                              <a:latin typeface="Cambria Math"/>
                            </a:rPr>
                            <m:t>3</m:t>
                          </m:r>
                          <m:r>
                            <a:rPr lang="en-NZ" b="0" i="1" smtClean="0">
                              <a:solidFill>
                                <a:srgbClr val="FF0000"/>
                              </a:solidFill>
                              <a:latin typeface="Cambria Math"/>
                            </a:rPr>
                            <m:t>, </m:t>
                          </m:r>
                          <m:r>
                            <a:rPr lang="en-NZ" b="0" i="1" smtClean="0">
                              <a:solidFill>
                                <a:srgbClr val="FFC000"/>
                              </a:solidFill>
                              <a:latin typeface="Cambria Math"/>
                            </a:rPr>
                            <m:t>2</m:t>
                          </m:r>
                          <m:r>
                            <a:rPr lang="en-US" b="0" i="1" smtClean="0">
                              <a:solidFill>
                                <a:srgbClr val="FF0000"/>
                              </a:solidFill>
                              <a:latin typeface="Cambria Math" panose="02040503050406030204" pitchFamily="18" charset="0"/>
                            </a:rPr>
                            <m:t>−</m:t>
                          </m:r>
                          <m:r>
                            <a:rPr lang="en-NZ" b="0" i="1" smtClean="0">
                              <a:solidFill>
                                <a:srgbClr val="00B050"/>
                              </a:solidFill>
                              <a:latin typeface="Cambria Math"/>
                            </a:rPr>
                            <m:t>1</m:t>
                          </m:r>
                        </m:e>
                      </m:d>
                      <m:r>
                        <a:rPr lang="en-NZ" b="0" i="1" smtClean="0">
                          <a:solidFill>
                            <a:srgbClr val="FF0000"/>
                          </a:solidFill>
                          <a:latin typeface="Cambria Math"/>
                        </a:rPr>
                        <m:t>=(</m:t>
                      </m:r>
                      <m:r>
                        <a:rPr lang="en-US" b="0" i="1" smtClean="0">
                          <a:solidFill>
                            <a:srgbClr val="FF0000"/>
                          </a:solidFill>
                          <a:latin typeface="Cambria Math" panose="02040503050406030204" pitchFamily="18" charset="0"/>
                        </a:rPr>
                        <m:t>−2</m:t>
                      </m:r>
                      <m:r>
                        <a:rPr lang="en-NZ" b="0" i="1" smtClean="0">
                          <a:solidFill>
                            <a:srgbClr val="FF0000"/>
                          </a:solidFill>
                          <a:latin typeface="Cambria Math"/>
                        </a:rPr>
                        <m:t>,</m:t>
                      </m:r>
                      <m:r>
                        <a:rPr lang="en-US" b="0" i="1" smtClean="0">
                          <a:solidFill>
                            <a:srgbClr val="FF0000"/>
                          </a:solidFill>
                          <a:latin typeface="Cambria Math" panose="02040503050406030204" pitchFamily="18" charset="0"/>
                        </a:rPr>
                        <m:t>1</m:t>
                      </m:r>
                      <m:r>
                        <a:rPr lang="en-NZ" b="0" i="1" smtClean="0">
                          <a:latin typeface="Cambria Math"/>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624207" y="5673275"/>
                <a:ext cx="3447610" cy="646331"/>
              </a:xfrm>
              <a:prstGeom prst="rect">
                <a:avLst/>
              </a:prstGeom>
              <a:blipFill>
                <a:blip r:embed="rId9"/>
                <a:stretch>
                  <a:fillRect b="-6604"/>
                </a:stretch>
              </a:blipFill>
            </p:spPr>
            <p:txBody>
              <a:bodyPr/>
              <a:lstStyle/>
              <a:p>
                <a:r>
                  <a:rPr lang="en-US">
                    <a:noFill/>
                  </a:rPr>
                  <a:t> </a:t>
                </a:r>
              </a:p>
            </p:txBody>
          </p:sp>
        </mc:Fallback>
      </mc:AlternateContent>
      <p:pic>
        <p:nvPicPr>
          <p:cNvPr id="2207" name="Picture 159" descr="Image result for coordinate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l="4943" r="4378"/>
          <a:stretch/>
        </p:blipFill>
        <p:spPr bwMode="auto">
          <a:xfrm>
            <a:off x="71507" y="4137541"/>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1292809" y="4980503"/>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292809" y="5209104"/>
            <a:ext cx="688391" cy="228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1321384" y="4611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21384" y="4611171"/>
                <a:ext cx="375423"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905000" y="4902756"/>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00B050"/>
                          </a:solidFill>
                          <a:latin typeface="Cambria Math"/>
                        </a:rPr>
                        <m:t>𝒘</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905000" y="4902756"/>
                <a:ext cx="418704" cy="369332"/>
              </a:xfrm>
              <a:prstGeom prst="rect">
                <a:avLst/>
              </a:prstGeom>
              <a:blipFill rotWithShape="1">
                <a:blip r:embed="rId12"/>
                <a:stretch>
                  <a:fillRect/>
                </a:stretch>
              </a:blipFill>
            </p:spPr>
            <p:txBody>
              <a:bodyPr/>
              <a:lstStyle/>
              <a:p>
                <a:r>
                  <a:rPr lang="en-US">
                    <a:noFill/>
                  </a:rPr>
                  <a:t> </a:t>
                </a:r>
              </a:p>
            </p:txBody>
          </p:sp>
        </mc:Fallback>
      </mc:AlternateContent>
      <p:cxnSp>
        <p:nvCxnSpPr>
          <p:cNvPr id="30" name="Straight Arrow Connector 29"/>
          <p:cNvCxnSpPr/>
          <p:nvPr/>
        </p:nvCxnSpPr>
        <p:spPr>
          <a:xfrm flipH="1" flipV="1">
            <a:off x="7917479" y="5016585"/>
            <a:ext cx="435422" cy="1810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p:cNvSpPr/>
              <p:nvPr/>
            </p:nvSpPr>
            <p:spPr>
              <a:xfrm rot="1379879">
                <a:off x="7956552" y="4767303"/>
                <a:ext cx="8322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𝒗</m:t>
                      </m:r>
                      <m:r>
                        <a:rPr lang="en-US" b="1" i="1" smtClean="0">
                          <a:solidFill>
                            <a:srgbClr val="FF0000"/>
                          </a:solidFill>
                          <a:latin typeface="Cambria Math" panose="02040503050406030204" pitchFamily="18" charset="0"/>
                        </a:rPr>
                        <m:t>−</m:t>
                      </m:r>
                      <m:r>
                        <a:rPr lang="en-NZ" b="1" i="1">
                          <a:solidFill>
                            <a:srgbClr val="FF0000"/>
                          </a:solidFill>
                          <a:latin typeface="Cambria Math"/>
                        </a:rPr>
                        <m:t>𝒘</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rot="1379879">
                <a:off x="7956552" y="4767303"/>
                <a:ext cx="83227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1560" y="2295926"/>
                <a:ext cx="47157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1560" y="2295926"/>
                <a:ext cx="4715715" cy="276999"/>
              </a:xfrm>
              <a:prstGeom prst="rect">
                <a:avLst/>
              </a:prstGeom>
              <a:blipFill>
                <a:blip r:embed="rId14"/>
                <a:stretch>
                  <a:fillRect l="-388" t="-4444" r="-1421" b="-35556"/>
                </a:stretch>
              </a:blipFill>
            </p:spPr>
            <p:txBody>
              <a:bodyPr/>
              <a:lstStyle/>
              <a:p>
                <a:r>
                  <a:rPr lang="en-US">
                    <a:noFill/>
                  </a:rPr>
                  <a:t> </a:t>
                </a:r>
              </a:p>
            </p:txBody>
          </p:sp>
        </mc:Fallback>
      </mc:AlternateContent>
      <p:sp>
        <p:nvSpPr>
          <p:cNvPr id="13" name="TextBox 12"/>
          <p:cNvSpPr txBox="1"/>
          <p:nvPr/>
        </p:nvSpPr>
        <p:spPr>
          <a:xfrm>
            <a:off x="6071817" y="896360"/>
            <a:ext cx="2670800" cy="830997"/>
          </a:xfrm>
          <a:prstGeom prst="rect">
            <a:avLst/>
          </a:prstGeom>
          <a:noFill/>
        </p:spPr>
        <p:txBody>
          <a:bodyPr wrap="square" rtlCol="0">
            <a:spAutoFit/>
          </a:bodyPr>
          <a:lstStyle/>
          <a:p>
            <a:r>
              <a:rPr lang="en-US" sz="2400" dirty="0"/>
              <a:t>Is this stuff actually useful???</a:t>
            </a:r>
          </a:p>
        </p:txBody>
      </p:sp>
      <p:sp>
        <p:nvSpPr>
          <p:cNvPr id="15" name="TextBox 14"/>
          <p:cNvSpPr txBox="1"/>
          <p:nvPr/>
        </p:nvSpPr>
        <p:spPr>
          <a:xfrm>
            <a:off x="6264461" y="1955958"/>
            <a:ext cx="2384697" cy="1015663"/>
          </a:xfrm>
          <a:prstGeom prst="rect">
            <a:avLst/>
          </a:prstGeom>
          <a:noFill/>
        </p:spPr>
        <p:txBody>
          <a:bodyPr wrap="square" rtlCol="0">
            <a:spAutoFit/>
          </a:bodyPr>
          <a:lstStyle/>
          <a:p>
            <a:r>
              <a:rPr lang="en-US" sz="6000" dirty="0"/>
              <a:t>YES!</a:t>
            </a:r>
          </a:p>
        </p:txBody>
      </p:sp>
    </p:spTree>
    <p:extLst>
      <p:ext uri="{BB962C8B-B14F-4D97-AF65-F5344CB8AC3E}">
        <p14:creationId xmlns:p14="http://schemas.microsoft.com/office/powerpoint/2010/main" val="299876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p:cNvSpPr>
            <a:spLocks noChangeArrowheads="1"/>
          </p:cNvSpPr>
          <p:nvPr/>
        </p:nvSpPr>
        <p:spPr bwMode="auto">
          <a:xfrm>
            <a:off x="0" y="52809"/>
            <a:ext cx="39465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dirty="0">
                <a:solidFill>
                  <a:schemeClr val="tx1"/>
                </a:solidFill>
              </a:rPr>
              <a:t>Scalar Product</a:t>
            </a:r>
          </a:p>
          <a:p>
            <a:r>
              <a:rPr lang="en-US" altLang="en-US" sz="2000" dirty="0">
                <a:solidFill>
                  <a:schemeClr val="tx1"/>
                </a:solidFill>
              </a:rPr>
              <a:t>(stretching or shrinking a vector)</a:t>
            </a:r>
          </a:p>
        </p:txBody>
      </p:sp>
      <p:graphicFrame>
        <p:nvGraphicFramePr>
          <p:cNvPr id="58373" name="Object 5"/>
          <p:cNvGraphicFramePr>
            <a:graphicFrameLocks noChangeAspect="1"/>
          </p:cNvGraphicFramePr>
          <p:nvPr>
            <p:extLst>
              <p:ext uri="{D42A27DB-BD31-4B8C-83A1-F6EECF244321}">
                <p14:modId xmlns:p14="http://schemas.microsoft.com/office/powerpoint/2010/main" val="1954137472"/>
              </p:ext>
            </p:extLst>
          </p:nvPr>
        </p:nvGraphicFramePr>
        <p:xfrm>
          <a:off x="406609" y="2932479"/>
          <a:ext cx="4349750" cy="587375"/>
        </p:xfrm>
        <a:graphic>
          <a:graphicData uri="http://schemas.openxmlformats.org/presentationml/2006/ole">
            <mc:AlternateContent xmlns:mc="http://schemas.openxmlformats.org/markup-compatibility/2006">
              <mc:Choice xmlns:v="urn:schemas-microsoft-com:vml" Requires="v">
                <p:oleObj spid="_x0000_s3375" name="Equation" r:id="rId5" imgW="1600200" imgH="215640" progId="Equation.3">
                  <p:embed/>
                </p:oleObj>
              </mc:Choice>
              <mc:Fallback>
                <p:oleObj name="Equation" r:id="rId5" imgW="1600200" imgH="215640" progId="Equation.3">
                  <p:embed/>
                  <p:pic>
                    <p:nvPicPr>
                      <p:cNvPr id="0" name=""/>
                      <p:cNvPicPr>
                        <a:picLocks noChangeAspect="1" noChangeArrowheads="1"/>
                      </p:cNvPicPr>
                      <p:nvPr/>
                    </p:nvPicPr>
                    <p:blipFill>
                      <a:blip r:embed="rId6"/>
                      <a:srcRect/>
                      <a:stretch>
                        <a:fillRect/>
                      </a:stretch>
                    </p:blipFill>
                    <p:spPr bwMode="auto">
                      <a:xfrm>
                        <a:off x="406609" y="2932479"/>
                        <a:ext cx="434975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5" name="Line 7"/>
          <p:cNvSpPr>
            <a:spLocks noChangeShapeType="1"/>
          </p:cNvSpPr>
          <p:nvPr/>
        </p:nvSpPr>
        <p:spPr bwMode="auto">
          <a:xfrm flipV="1">
            <a:off x="2492565" y="4012197"/>
            <a:ext cx="609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6" name="Line 8"/>
          <p:cNvSpPr>
            <a:spLocks noChangeShapeType="1"/>
          </p:cNvSpPr>
          <p:nvPr/>
        </p:nvSpPr>
        <p:spPr bwMode="auto">
          <a:xfrm flipV="1">
            <a:off x="2512402" y="3707397"/>
            <a:ext cx="1371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7" name="Text Box 9"/>
          <p:cNvSpPr txBox="1">
            <a:spLocks noChangeArrowheads="1"/>
          </p:cNvSpPr>
          <p:nvPr/>
        </p:nvSpPr>
        <p:spPr bwMode="auto">
          <a:xfrm>
            <a:off x="2648927" y="3783597"/>
            <a:ext cx="2968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latin typeface="Comic Sans MS" pitchFamily="66" charset="0"/>
              </a:rPr>
              <a:t>v</a:t>
            </a:r>
          </a:p>
        </p:txBody>
      </p:sp>
      <p:sp>
        <p:nvSpPr>
          <p:cNvPr id="58378" name="Text Box 10"/>
          <p:cNvSpPr txBox="1">
            <a:spLocks noChangeArrowheads="1"/>
          </p:cNvSpPr>
          <p:nvPr/>
        </p:nvSpPr>
        <p:spPr bwMode="auto">
          <a:xfrm>
            <a:off x="3639527" y="3402597"/>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err="1">
                <a:latin typeface="Comic Sans MS" pitchFamily="66" charset="0"/>
              </a:rPr>
              <a:t>av</a:t>
            </a:r>
            <a:endParaRPr lang="en-US" altLang="en-US" dirty="0">
              <a:latin typeface="Comic Sans MS" pitchFamily="66" charset="0"/>
            </a:endParaRPr>
          </a:p>
        </p:txBody>
      </p:sp>
      <p:sp>
        <p:nvSpPr>
          <p:cNvPr id="8" name="Text Box 8"/>
          <p:cNvSpPr txBox="1">
            <a:spLocks noChangeArrowheads="1"/>
          </p:cNvSpPr>
          <p:nvPr/>
        </p:nvSpPr>
        <p:spPr bwMode="auto">
          <a:xfrm>
            <a:off x="449702" y="1056173"/>
            <a:ext cx="412539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ltLang="en-US" dirty="0"/>
              <a:t>The scalar product of a vector stretches or shrinks or inverts the length (“scaling”) of the vector, but keeps its </a:t>
            </a:r>
            <a:r>
              <a:rPr lang="en-US" altLang="en-US" i="1" u="sng" dirty="0"/>
              <a:t>direction fixed</a:t>
            </a:r>
            <a:r>
              <a:rPr lang="en-US" altLang="en-US" dirty="0"/>
              <a:t>.</a:t>
            </a:r>
          </a:p>
          <a:p>
            <a:endParaRPr lang="en-US" altLang="en-US" dirty="0"/>
          </a:p>
        </p:txBody>
      </p:sp>
      <mc:AlternateContent xmlns:mc="http://schemas.openxmlformats.org/markup-compatibility/2006" xmlns:a14="http://schemas.microsoft.com/office/drawing/2010/main">
        <mc:Choice Requires="a14">
          <p:sp>
            <p:nvSpPr>
              <p:cNvPr id="3" name="TextBox 2"/>
              <p:cNvSpPr txBox="1"/>
              <p:nvPr/>
            </p:nvSpPr>
            <p:spPr>
              <a:xfrm>
                <a:off x="2357731" y="5018603"/>
                <a:ext cx="411926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solidFill>
                            <a:srgbClr val="00B0F0"/>
                          </a:solidFill>
                          <a:latin typeface="Cambria Math"/>
                        </a:rPr>
                        <m:t>𝑎</m:t>
                      </m:r>
                      <m:r>
                        <a:rPr lang="en-NZ" b="0" i="1" smtClean="0">
                          <a:solidFill>
                            <a:srgbClr val="00B0F0"/>
                          </a:solidFill>
                          <a:latin typeface="Cambria Math"/>
                        </a:rPr>
                        <m:t>=2</m:t>
                      </m:r>
                    </m:oMath>
                  </m:oMathPara>
                </a14:m>
                <a:endParaRPr lang="en-NZ" b="0" dirty="0">
                  <a:solidFill>
                    <a:srgbClr val="00B0F0"/>
                  </a:solidFill>
                </a:endParaRPr>
              </a:p>
              <a:p>
                <a:pPr/>
                <a14:m>
                  <m:oMathPara xmlns:m="http://schemas.openxmlformats.org/officeDocument/2006/math">
                    <m:oMathParaPr>
                      <m:jc m:val="centerGroup"/>
                    </m:oMathParaPr>
                    <m:oMath xmlns:m="http://schemas.openxmlformats.org/officeDocument/2006/math">
                      <m:r>
                        <a:rPr lang="en-NZ" b="1" i="1" smtClean="0">
                          <a:solidFill>
                            <a:srgbClr val="FFC000"/>
                          </a:solidFill>
                          <a:latin typeface="Cambria Math"/>
                        </a:rPr>
                        <m:t>𝒗</m:t>
                      </m:r>
                      <m:r>
                        <a:rPr lang="en-NZ" b="0" i="1" smtClean="0">
                          <a:solidFill>
                            <a:srgbClr val="FFC000"/>
                          </a:solidFill>
                          <a:latin typeface="Cambria Math"/>
                        </a:rPr>
                        <m:t>=</m:t>
                      </m:r>
                      <m:d>
                        <m:dPr>
                          <m:ctrlPr>
                            <a:rPr lang="en-NZ" b="0" i="1" smtClean="0">
                              <a:solidFill>
                                <a:srgbClr val="FFC000"/>
                              </a:solidFill>
                              <a:latin typeface="Cambria Math" panose="02040503050406030204" pitchFamily="18" charset="0"/>
                            </a:rPr>
                          </m:ctrlPr>
                        </m:dPr>
                        <m:e>
                          <m:r>
                            <a:rPr lang="en-NZ" b="0" i="1" smtClean="0">
                              <a:solidFill>
                                <a:srgbClr val="FFC000"/>
                              </a:solidFill>
                              <a:latin typeface="Cambria Math"/>
                            </a:rPr>
                            <m:t>1,2</m:t>
                          </m:r>
                        </m:e>
                      </m:d>
                    </m:oMath>
                  </m:oMathPara>
                </a14:m>
                <a:endParaRPr lang="en-NZ" b="0" dirty="0">
                  <a:solidFill>
                    <a:srgbClr val="FFC000"/>
                  </a:solidFill>
                </a:endParaRPr>
              </a:p>
              <a:p>
                <a:pPr/>
                <a14:m>
                  <m:oMathPara xmlns:m="http://schemas.openxmlformats.org/officeDocument/2006/math">
                    <m:oMathParaPr>
                      <m:jc m:val="centerGroup"/>
                    </m:oMathParaPr>
                    <m:oMath xmlns:m="http://schemas.openxmlformats.org/officeDocument/2006/math">
                      <m:r>
                        <a:rPr lang="en-NZ" b="0" i="1" smtClean="0">
                          <a:solidFill>
                            <a:srgbClr val="00B0F0"/>
                          </a:solidFill>
                          <a:latin typeface="Cambria Math"/>
                        </a:rPr>
                        <m:t>𝑎</m:t>
                      </m:r>
                      <m:r>
                        <a:rPr lang="en-NZ" b="1" i="1" smtClean="0">
                          <a:solidFill>
                            <a:srgbClr val="FFC000"/>
                          </a:solidFill>
                          <a:latin typeface="Cambria Math"/>
                        </a:rPr>
                        <m:t>𝒗</m:t>
                      </m:r>
                      <m:r>
                        <a:rPr lang="en-NZ" b="0" i="1" smtClean="0">
                          <a:latin typeface="Cambria Math"/>
                        </a:rPr>
                        <m:t>=</m:t>
                      </m:r>
                      <m:r>
                        <a:rPr lang="en-NZ" b="0" i="1" smtClean="0">
                          <a:solidFill>
                            <a:srgbClr val="00B0F0"/>
                          </a:solidFill>
                          <a:latin typeface="Cambria Math"/>
                        </a:rPr>
                        <m:t>2</m:t>
                      </m:r>
                      <m:r>
                        <a:rPr lang="en-NZ" b="0" i="1" smtClean="0">
                          <a:latin typeface="Cambria Math"/>
                          <a:ea typeface="Cambria Math"/>
                        </a:rPr>
                        <m:t>∙</m:t>
                      </m:r>
                      <m:d>
                        <m:dPr>
                          <m:ctrlPr>
                            <a:rPr lang="en-NZ" b="0" i="1" smtClean="0">
                              <a:solidFill>
                                <a:srgbClr val="FFC000"/>
                              </a:solidFill>
                              <a:latin typeface="Cambria Math" panose="02040503050406030204" pitchFamily="18" charset="0"/>
                              <a:ea typeface="Cambria Math"/>
                            </a:rPr>
                          </m:ctrlPr>
                        </m:dPr>
                        <m:e>
                          <m:r>
                            <a:rPr lang="en-NZ" b="0" i="1" smtClean="0">
                              <a:solidFill>
                                <a:srgbClr val="FFC000"/>
                              </a:solidFill>
                              <a:latin typeface="Cambria Math"/>
                              <a:ea typeface="Cambria Math"/>
                            </a:rPr>
                            <m:t>1,2</m:t>
                          </m:r>
                        </m:e>
                      </m:d>
                      <m:r>
                        <a:rPr lang="en-NZ" b="0" i="1" smtClean="0">
                          <a:latin typeface="Cambria Math"/>
                          <a:ea typeface="Cambria Math"/>
                        </a:rPr>
                        <m:t>=</m:t>
                      </m:r>
                      <m:d>
                        <m:dPr>
                          <m:ctrlPr>
                            <a:rPr lang="en-NZ" b="0" i="1" smtClean="0">
                              <a:latin typeface="Cambria Math" panose="02040503050406030204" pitchFamily="18" charset="0"/>
                              <a:ea typeface="Cambria Math"/>
                            </a:rPr>
                          </m:ctrlPr>
                        </m:dPr>
                        <m:e>
                          <m:r>
                            <a:rPr lang="en-NZ" b="0" i="1" smtClean="0">
                              <a:solidFill>
                                <a:srgbClr val="00B0F0"/>
                              </a:solidFill>
                              <a:latin typeface="Cambria Math"/>
                              <a:ea typeface="Cambria Math"/>
                            </a:rPr>
                            <m:t>2</m:t>
                          </m:r>
                          <m:r>
                            <a:rPr lang="en-NZ" b="0" i="1" smtClean="0">
                              <a:latin typeface="Cambria Math"/>
                              <a:ea typeface="Cambria Math"/>
                            </a:rPr>
                            <m:t>∙</m:t>
                          </m:r>
                          <m:r>
                            <a:rPr lang="en-NZ" b="0" i="1" smtClean="0">
                              <a:solidFill>
                                <a:srgbClr val="FFC000"/>
                              </a:solidFill>
                              <a:latin typeface="Cambria Math"/>
                              <a:ea typeface="Cambria Math"/>
                            </a:rPr>
                            <m:t>1</m:t>
                          </m:r>
                          <m:r>
                            <a:rPr lang="en-NZ" b="0" i="1" smtClean="0">
                              <a:latin typeface="Cambria Math"/>
                              <a:ea typeface="Cambria Math"/>
                            </a:rPr>
                            <m:t>,</m:t>
                          </m:r>
                          <m:r>
                            <a:rPr lang="en-NZ" b="0" i="1" smtClean="0">
                              <a:solidFill>
                                <a:srgbClr val="00B0F0"/>
                              </a:solidFill>
                              <a:latin typeface="Cambria Math"/>
                              <a:ea typeface="Cambria Math"/>
                            </a:rPr>
                            <m:t>2</m:t>
                          </m:r>
                          <m:r>
                            <a:rPr lang="en-NZ" b="0" i="1" smtClean="0">
                              <a:latin typeface="Cambria Math"/>
                              <a:ea typeface="Cambria Math"/>
                            </a:rPr>
                            <m:t>∙</m:t>
                          </m:r>
                          <m:r>
                            <a:rPr lang="en-NZ" b="0" i="1" smtClean="0">
                              <a:solidFill>
                                <a:srgbClr val="FFC000"/>
                              </a:solidFill>
                              <a:latin typeface="Cambria Math"/>
                              <a:ea typeface="Cambria Math"/>
                            </a:rPr>
                            <m:t>2</m:t>
                          </m:r>
                        </m:e>
                      </m:d>
                      <m:r>
                        <a:rPr lang="en-NZ" b="0" i="1" smtClean="0">
                          <a:latin typeface="Cambria Math"/>
                          <a:ea typeface="Cambria Math"/>
                        </a:rPr>
                        <m:t>=</m:t>
                      </m:r>
                      <m:r>
                        <a:rPr lang="en-NZ" b="0" i="1" smtClean="0">
                          <a:solidFill>
                            <a:srgbClr val="FF0000"/>
                          </a:solidFill>
                          <a:latin typeface="Cambria Math"/>
                          <a:ea typeface="Cambria Math"/>
                        </a:rPr>
                        <m:t>(2,4)</m:t>
                      </m:r>
                    </m:oMath>
                  </m:oMathPara>
                </a14:m>
                <a:endParaRPr lang="en-NZ" b="0" dirty="0">
                  <a:solidFill>
                    <a:srgbClr val="FF0000"/>
                  </a:solidFill>
                </a:endParaRP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57731" y="5018603"/>
                <a:ext cx="4119269" cy="1200329"/>
              </a:xfrm>
              <a:prstGeom prst="rect">
                <a:avLst/>
              </a:prstGeom>
              <a:blipFill>
                <a:blip r:embed="rId7"/>
                <a:stretch>
                  <a:fillRect/>
                </a:stretch>
              </a:blipFill>
            </p:spPr>
            <p:txBody>
              <a:bodyPr/>
              <a:lstStyle/>
              <a:p>
                <a:r>
                  <a:rPr lang="en-US">
                    <a:noFill/>
                  </a:rPr>
                  <a:t> </a:t>
                </a:r>
              </a:p>
            </p:txBody>
          </p:sp>
        </mc:Fallback>
      </mc:AlternateContent>
      <p:pic>
        <p:nvPicPr>
          <p:cNvPr id="10" name="Picture 159" descr="Image result for coordinate system"/>
          <p:cNvPicPr>
            <a:picLocks noChangeAspect="1" noChangeArrowheads="1"/>
          </p:cNvPicPr>
          <p:nvPr/>
        </p:nvPicPr>
        <p:blipFill rotWithShape="1">
          <a:blip r:embed="rId8">
            <a:extLst>
              <a:ext uri="{28A0092B-C50C-407E-A947-70E740481C1C}">
                <a14:useLocalDpi xmlns:a14="http://schemas.microsoft.com/office/drawing/2010/main" val="0"/>
              </a:ext>
            </a:extLst>
          </a:blip>
          <a:srcRect l="4943" r="4378"/>
          <a:stretch/>
        </p:blipFill>
        <p:spPr bwMode="auto">
          <a:xfrm>
            <a:off x="0" y="4147066"/>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V="1">
            <a:off x="1219200" y="4980503"/>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1300977" y="4611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300977" y="4611171"/>
                <a:ext cx="375423" cy="369332"/>
              </a:xfrm>
              <a:prstGeom prst="rect">
                <a:avLst/>
              </a:prstGeom>
              <a:blipFill rotWithShape="1">
                <a:blip r:embed="rId9"/>
                <a:stretch>
                  <a:fillRect/>
                </a:stretch>
              </a:blipFill>
            </p:spPr>
            <p:txBody>
              <a:bodyPr/>
              <a:lstStyle/>
              <a:p>
                <a:r>
                  <a:rPr lang="en-US">
                    <a:noFill/>
                  </a:rPr>
                  <a:t> </a:t>
                </a:r>
              </a:p>
            </p:txBody>
          </p:sp>
        </mc:Fallback>
      </mc:AlternateContent>
      <p:pic>
        <p:nvPicPr>
          <p:cNvPr id="14" name="Picture 159" descr="Image result for coordinate system"/>
          <p:cNvPicPr>
            <a:picLocks noChangeAspect="1" noChangeArrowheads="1"/>
          </p:cNvPicPr>
          <p:nvPr/>
        </p:nvPicPr>
        <p:blipFill rotWithShape="1">
          <a:blip r:embed="rId8">
            <a:extLst>
              <a:ext uri="{28A0092B-C50C-407E-A947-70E740481C1C}">
                <a14:useLocalDpi xmlns:a14="http://schemas.microsoft.com/office/drawing/2010/main" val="0"/>
              </a:ext>
            </a:extLst>
          </a:blip>
          <a:srcRect l="4943" r="4378"/>
          <a:stretch/>
        </p:blipFill>
        <p:spPr bwMode="auto">
          <a:xfrm>
            <a:off x="6448425" y="4114800"/>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7696200" y="4572000"/>
            <a:ext cx="381000" cy="838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8077200" y="4369832"/>
                <a:ext cx="5036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i="1">
                          <a:solidFill>
                            <a:srgbClr val="FF0000"/>
                          </a:solidFill>
                          <a:latin typeface="Cambria Math"/>
                        </a:rPr>
                        <m:t>𝑎</m:t>
                      </m:r>
                      <m:r>
                        <a:rPr lang="en-NZ" b="1" i="1">
                          <a:solidFill>
                            <a:srgbClr val="FF0000"/>
                          </a:solidFill>
                          <a:latin typeface="Cambria Math"/>
                        </a:rPr>
                        <m:t>𝒗</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077200" y="4369832"/>
                <a:ext cx="503663" cy="369332"/>
              </a:xfrm>
              <a:prstGeom prst="rect">
                <a:avLst/>
              </a:prstGeom>
              <a:blipFill rotWithShape="1">
                <a:blip r:embed="rId10"/>
                <a:stretch>
                  <a:fillRect/>
                </a:stretch>
              </a:blipFill>
            </p:spPr>
            <p:txBody>
              <a:bodyPr/>
              <a:lstStyle/>
              <a:p>
                <a:r>
                  <a:rPr lang="en-US">
                    <a:noFill/>
                  </a:rPr>
                  <a:t> </a:t>
                </a:r>
              </a:p>
            </p:txBody>
          </p:sp>
        </mc:Fallback>
      </mc:AlternateContent>
      <p:pic>
        <p:nvPicPr>
          <p:cNvPr id="6" name="scalar product">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1"/>
          <a:stretch>
            <a:fillRect/>
          </a:stretch>
        </p:blipFill>
        <p:spPr>
          <a:xfrm>
            <a:off x="4598128" y="326548"/>
            <a:ext cx="4409514" cy="2478415"/>
          </a:xfrm>
          <a:prstGeom prst="rect">
            <a:avLst/>
          </a:prstGeom>
        </p:spPr>
      </p:pic>
    </p:spTree>
    <p:extLst>
      <p:ext uri="{BB962C8B-B14F-4D97-AF65-F5344CB8AC3E}">
        <p14:creationId xmlns:p14="http://schemas.microsoft.com/office/powerpoint/2010/main" val="9490725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bmatrix} &#10;1 &amp; 0 \\&#10;2 &amp; 5 \\&#10;3 &amp; 1\end{bmatrix}&#10;+&#10;\begin{bmatrix} &#10;4 &amp; 0.5 \\&#10;2 &amp; 5\end{bmatrix}&#10;=&#10;$&#10;\end{document}"/>
  <p:tag name="IGUANATEXSIZE" val="28"/>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T = &#10;\begin{bmatrix} &#10;1 &amp; 3\\&#10;2 &amp; 5\\&#10;0 &amp; 9 \end{bmatrix}&#10;$&#10;\end{document}"/>
  <p:tag name="IGUANATEXSIZE" val="2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 A^{-1} = A^{-1}A = I.&#10;$&#10;&#10;\end{document}"/>
  <p:tag name="IGUANATEXSIZE" val="32"/>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bmatrix} &#10; . &amp; . &amp; . &amp; .\\&#10; . &amp; . &amp; . &amp; . \end{bmatrix}&#10;*\begin{bmatrix} &#10;..  \\&#10;..  \\&#10;..  \\&#10;..  \end{bmatrix}&#10;=&#10;\begin{bmatrix} &#10;..  \\&#10;..  \end{bmatrix}&#10;$&#10;\end{document}"/>
  <p:tag name="IGUANATEXSIZE" val="32"/>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bmatrix} &#10; . &amp; . &amp; . &amp; .\\&#10; . &amp; . &amp; . &amp; . \end{bmatrix}&#10;\times\begin{bmatrix} &#10;..  \\&#10;..  \\&#10;..  \\&#10;..  \end{bmatrix}&#10;=&#10;\begin{bmatrix} &#10;..  \\&#10;..  \end{bmatrix}&#10;$&#10;\end{document}"/>
  <p:tag name="IGUANATEXSIZE" val="32"/>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10;$&#10;\end{document}"/>
  <p:tag name="IGUANATEXSIZE" val="32"/>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10;$&#10;\end{document}"/>
  <p:tag name="IGUANATEXSIZE" val="32"/>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y&#10;$&#10;\end{document}"/>
  <p:tag name="IGUANATEXSIZE" val="32"/>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begin{bmatrix} &#10;1&amp;1\\&#10;0&amp;0\end{bmatrix}&#10;\begin{bmatrix} &#10;0&amp;0\\&#10;2&amp;0\end{bmatrix}=&#10;\begin{bmatrix} &#10;2&amp;0\\&#10;0&amp;0\end{bmatrix}&#10;$&#10;\end{document}"/>
  <p:tag name="IGUANATEXSIZE" val="24"/>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begin{bmatrix} &#10;0&amp;0\\&#10;2&amp;0\end{bmatrix}&#10;\begin{bmatrix} &#10;1&amp;1\\&#10;0&amp;0\end{bmatrix}&#10;=&#10;\begin{bmatrix} &#10;0&amp;0\\&#10;2&amp;2\end{bmatrix}&#10;$&#10;\end{document}"/>
  <p:tag name="IGUANATEXSIZE" val="24"/>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10;\begin{bmatrix} &#10;1 &amp; 2 &amp; 0\\&#10;3 &amp; 5 &amp; 9\end{bmatrix}&#10;$&#10;\end{document}"/>
  <p:tag name="IGUANATEXSIZE" val="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6502</TotalTime>
  <Words>2849</Words>
  <Application>Microsoft Office PowerPoint</Application>
  <PresentationFormat>On-screen Show (4:3)</PresentationFormat>
  <Paragraphs>399</Paragraphs>
  <Slides>44</Slides>
  <Notes>20</Notes>
  <HiddenSlides>0</HiddenSlides>
  <MMClips>13</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61" baseType="lpstr">
      <vt:lpstr>Arial</vt:lpstr>
      <vt:lpstr>Calibri</vt:lpstr>
      <vt:lpstr>Cambria Math</vt:lpstr>
      <vt:lpstr>CMBXTI10</vt:lpstr>
      <vt:lpstr>CMMI12</vt:lpstr>
      <vt:lpstr>CMMI8</vt:lpstr>
      <vt:lpstr>CMR12</vt:lpstr>
      <vt:lpstr>CMSY10</vt:lpstr>
      <vt:lpstr>Comic Sans MS</vt:lpstr>
      <vt:lpstr>Consolas</vt:lpstr>
      <vt:lpstr>Gill Sans</vt:lpstr>
      <vt:lpstr>MSBM10</vt:lpstr>
      <vt:lpstr>Rockwell</vt:lpstr>
      <vt:lpstr>Times New Roman</vt:lpstr>
      <vt:lpstr>Wingdings</vt:lpstr>
      <vt:lpstr>Office Theme</vt:lpstr>
      <vt:lpstr>Equation</vt:lpstr>
      <vt:lpstr>PowerPoint Presentation</vt:lpstr>
      <vt:lpstr>Machine Learning</vt:lpstr>
      <vt:lpstr>Linear algebra is a branch of mathematics which is essential for</vt:lpstr>
      <vt:lpstr>Scalar: a single number</vt:lpstr>
      <vt:lpstr>Vector: an array of scalars</vt:lpstr>
      <vt:lpstr>Vectors</vt:lpstr>
      <vt:lpstr>PowerPoint Presentation</vt:lpstr>
      <vt:lpstr>PowerPoint Presentation</vt:lpstr>
      <vt:lpstr>PowerPoint Presentation</vt:lpstr>
      <vt:lpstr>Linear combinations of vectors</vt:lpstr>
      <vt:lpstr>The span of a vector set</vt:lpstr>
      <vt:lpstr>Linear dependence</vt:lpstr>
      <vt:lpstr>Linear independence</vt:lpstr>
      <vt:lpstr>Basis vectors</vt:lpstr>
      <vt:lpstr>A word about Σ notation</vt:lpstr>
      <vt:lpstr>Vector norms</vt:lpstr>
      <vt:lpstr>Unit vector</vt:lpstr>
      <vt:lpstr>PowerPoint Presentation</vt:lpstr>
      <vt:lpstr>The dot product can be thought of as a tool to determine the similarity between 2 vectors of equal magnitude (i.e. it is a way of measuring to what extent the vectors point in the same direction)</vt:lpstr>
      <vt:lpstr>Vector Projection</vt:lpstr>
      <vt:lpstr>What is a Matrix?</vt:lpstr>
      <vt:lpstr>Matrices size/dimensions</vt:lpstr>
      <vt:lpstr>Basic Matrix Operations</vt:lpstr>
      <vt:lpstr>PowerPoint Presentation</vt:lpstr>
      <vt:lpstr>PowerPoint Presentation</vt:lpstr>
      <vt:lpstr>Matrix multiplication interpreted as a linear transformation  of space</vt:lpstr>
      <vt:lpstr>Matrices as linear transformations</vt:lpstr>
      <vt:lpstr>Linear transformations that squeeze space: dimensionality reduction</vt:lpstr>
      <vt:lpstr>Matrix multiplication: a sequence of linear transformations condensed in one single linear transformation</vt:lpstr>
      <vt:lpstr>Matrix multiplication</vt:lpstr>
      <vt:lpstr>PowerPoint Presentation</vt:lpstr>
      <vt:lpstr>Matrix multiplication properties</vt:lpstr>
      <vt:lpstr>Why are matrices multiplication relevant for machine learning?</vt:lpstr>
      <vt:lpstr>PowerPoint Presentation</vt:lpstr>
      <vt:lpstr>PowerPoint Presentation</vt:lpstr>
      <vt:lpstr>The trace of a square matrix</vt:lpstr>
      <vt:lpstr>PowerPoint Presentation</vt:lpstr>
      <vt:lpstr>PowerPoint Presentation</vt:lpstr>
      <vt:lpstr>Matrix inverse as an inverse transformation</vt:lpstr>
      <vt:lpstr>PowerPoint Presentation</vt:lpstr>
      <vt:lpstr>Why is all this relevant?</vt:lpstr>
      <vt:lpstr>Determinant of a Matrix</vt:lpstr>
      <vt:lpstr>The determinant of a matrix</vt:lpstr>
      <vt:lpstr>Why is linear algebra important for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Matrices and vectors</dc:title>
  <dc:creator>David Rozado</dc:creator>
  <cp:lastModifiedBy>David</cp:lastModifiedBy>
  <cp:revision>269</cp:revision>
  <dcterms:created xsi:type="dcterms:W3CDTF">2006-08-16T00:00:00Z</dcterms:created>
  <dcterms:modified xsi:type="dcterms:W3CDTF">2020-02-20T09:37:48Z</dcterms:modified>
</cp:coreProperties>
</file>